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258" r:id="rId3"/>
    <p:sldId id="266" r:id="rId4"/>
    <p:sldId id="262" r:id="rId5"/>
    <p:sldId id="267" r:id="rId6"/>
    <p:sldId id="272" r:id="rId7"/>
    <p:sldId id="273" r:id="rId8"/>
    <p:sldId id="264" r:id="rId9"/>
    <p:sldId id="269" r:id="rId10"/>
    <p:sldId id="281" r:id="rId11"/>
    <p:sldId id="286" r:id="rId12"/>
    <p:sldId id="274" r:id="rId13"/>
    <p:sldId id="282" r:id="rId14"/>
    <p:sldId id="275" r:id="rId15"/>
    <p:sldId id="283" r:id="rId16"/>
    <p:sldId id="306" r:id="rId17"/>
    <p:sldId id="287" r:id="rId18"/>
    <p:sldId id="268" r:id="rId19"/>
    <p:sldId id="284" r:id="rId20"/>
    <p:sldId id="305" r:id="rId21"/>
    <p:sldId id="288" r:id="rId22"/>
    <p:sldId id="276" r:id="rId23"/>
    <p:sldId id="295" r:id="rId24"/>
    <p:sldId id="285" r:id="rId25"/>
    <p:sldId id="304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7656E-F814-42CB-8553-EBADEA49C843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726CE-24B4-4412-AE87-8E2544331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1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726CE-24B4-4412-AE87-8E25443319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9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726CE-24B4-4412-AE87-8E25443319C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2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726CE-24B4-4412-AE87-8E25443319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2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311-63B2-42C8-8DC0-9EBDEAAB928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D74A-C351-4618-95D2-0AAD055BF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6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311-63B2-42C8-8DC0-9EBDEAAB928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D74A-C351-4618-95D2-0AAD055BF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4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311-63B2-42C8-8DC0-9EBDEAAB928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D74A-C351-4618-95D2-0AAD055BF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5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311-63B2-42C8-8DC0-9EBDEAAB928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D74A-C351-4618-95D2-0AAD055BF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311-63B2-42C8-8DC0-9EBDEAAB928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D74A-C351-4618-95D2-0AAD055BF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0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311-63B2-42C8-8DC0-9EBDEAAB928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D74A-C351-4618-95D2-0AAD055BF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4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311-63B2-42C8-8DC0-9EBDEAAB928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D74A-C351-4618-95D2-0AAD055BF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1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311-63B2-42C8-8DC0-9EBDEAAB928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D74A-C351-4618-95D2-0AAD055BF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2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311-63B2-42C8-8DC0-9EBDEAAB928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D74A-C351-4618-95D2-0AAD055BF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3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311-63B2-42C8-8DC0-9EBDEAAB928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D74A-C351-4618-95D2-0AAD055BF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8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311-63B2-42C8-8DC0-9EBDEAAB928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D74A-C351-4618-95D2-0AAD055BF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76311-63B2-42C8-8DC0-9EBDEAAB928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ED74A-C351-4618-95D2-0AAD055BF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3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35283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Итоги реализации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Программы </a:t>
            </a: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развития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МБОУ «Никифоровская СОШ №2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за 2022 год</a:t>
            </a:r>
            <a:endParaRPr lang="ru-RU" sz="3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«Современная  школа: традиции, качество, развитие»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160240" cy="172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81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Результаты 2022 года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542" y="1772816"/>
            <a:ext cx="917097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 выпускники школы успешно прошли ГИА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получили документ  об образовании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7,7% выпускников 9-х классов получили аттестаты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особого образца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27, 7% выпускников 11 –х классов подтвердили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свои знания на ЕГЭ и награждены медалями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«За особые успехи в учении»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Школа подготовила 28 победителей и призёров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муниципального этапа ВСОШ, 2 призёров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регионального этапа</a:t>
            </a:r>
          </a:p>
        </p:txBody>
      </p:sp>
    </p:spTree>
    <p:extLst>
      <p:ext uri="{BB962C8B-B14F-4D97-AF65-F5344CB8AC3E}">
        <p14:creationId xmlns:p14="http://schemas.microsoft.com/office/powerpoint/2010/main" val="19983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Результаты 2022 года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905000"/>
            <a:ext cx="7935293" cy="375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5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3" y="270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7109" y="692696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Направление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«Современная образовательная среда»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7526" y="1970192"/>
            <a:ext cx="586865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Целевые ориентиры: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Улучшение материально-технической базы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Создание современной и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безопасной ЦОС ,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kern="0" spc="-10" dirty="0" smtClean="0">
                <a:latin typeface="Times New Roman" pitchFamily="18" charset="0"/>
                <a:cs typeface="Times New Roman" pitchFamily="18" charset="0"/>
              </a:rPr>
              <a:t>обеспечивающей</a:t>
            </a:r>
            <a:r>
              <a:rPr lang="ru-RU" sz="2800" kern="0" spc="-25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2800" kern="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spc="-10" dirty="0">
                <a:latin typeface="Times New Roman" pitchFamily="18" charset="0"/>
                <a:cs typeface="Times New Roman" pitchFamily="18" charset="0"/>
              </a:rPr>
              <a:t>ценности </a:t>
            </a: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kern="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саморазвитию</a:t>
            </a:r>
            <a:r>
              <a:rPr lang="ru-RU" sz="2800" kern="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kern="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spc="-10" dirty="0">
                <a:latin typeface="Times New Roman" pitchFamily="18" charset="0"/>
                <a:cs typeface="Times New Roman" pitchFamily="18" charset="0"/>
              </a:rPr>
              <a:t>самообразованию </a:t>
            </a: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kern="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spc="-10" dirty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и педагогов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C:\Users\school11\Desktop\фото (1)\фото\vHKBTYD-d6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16" y="2060848"/>
            <a:ext cx="2156160" cy="29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chool11\Desktop\фото (1)\фото\3ueXGLWp5C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7" y="3865538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0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Результаты 2022 года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077" y="1595022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Открытие «Точек роста» в МБОУ «Никифоровская СОШ №2», Озерском и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Юрловском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филиалах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Функционирование ИБЦ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Поступление оборудования в рамках проекта «ЦОС»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в образовательной деятельности единой цифровой среды ЦОК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Информационная открытость и освещение событий через школьный пресс-центр 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акция»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092435"/>
            <a:ext cx="8229600" cy="1143000"/>
          </a:xfrm>
        </p:spPr>
        <p:txBody>
          <a:bodyPr>
            <a:noAutofit/>
          </a:bodyPr>
          <a:lstStyle/>
          <a:p>
            <a:pPr marL="478790" lvl="0" indent="-457200">
              <a:lnSpc>
                <a:spcPct val="93000"/>
              </a:lnSpc>
              <a:spcBef>
                <a:spcPts val="0"/>
              </a:spcBef>
              <a:tabLst>
                <a:tab pos="21590" algn="l"/>
              </a:tabLst>
            </a:pPr>
            <a:r>
              <a:rPr lang="ru-RU" sz="3600" b="1" dirty="0" smtClean="0">
                <a:solidFill>
                  <a:srgbClr val="C00000"/>
                </a:solidFill>
              </a:rPr>
              <a:t>Направление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Но</a:t>
            </a:r>
            <a:r>
              <a:rPr lang="ru-RU" sz="2800" b="1" spc="-5" dirty="0" smtClean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ые  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воз</a:t>
            </a:r>
            <a:r>
              <a:rPr lang="ru-RU" sz="2800" b="1" spc="-5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м</a:t>
            </a:r>
            <a:r>
              <a:rPr lang="ru-RU" sz="2800" b="1" spc="5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о</a:t>
            </a:r>
            <a:r>
              <a:rPr lang="ru-RU" sz="2800" b="1" spc="-10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ж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но</a:t>
            </a:r>
            <a:r>
              <a:rPr lang="ru-RU" sz="2800" b="1" spc="-5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с</a:t>
            </a:r>
            <a:r>
              <a:rPr lang="ru-RU" sz="2800" b="1" spc="10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т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и </a:t>
            </a:r>
            <a:r>
              <a:rPr lang="ru-RU" sz="2800" b="1" spc="5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д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ля к</a:t>
            </a:r>
            <a:r>
              <a:rPr lang="ru-RU" sz="2800" b="1" spc="15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а</a:t>
            </a:r>
            <a:r>
              <a:rPr lang="ru-RU" sz="2800" b="1" spc="-15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ж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дог</a:t>
            </a:r>
            <a:r>
              <a:rPr lang="ru-RU" sz="2800" b="1" spc="5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о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256" y="220486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1521" y="2204864"/>
            <a:ext cx="5688632" cy="36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Целевые ориентиры: </a:t>
            </a:r>
          </a:p>
          <a:p>
            <a:pPr marL="525145" marR="60325" indent="-457200">
              <a:lnSpc>
                <a:spcPct val="106800"/>
              </a:lnSpc>
              <a:buFont typeface="Wingdings" pitchFamily="2" charset="2"/>
              <a:buChar char="Ø"/>
              <a:tabLst>
                <a:tab pos="0" algn="l"/>
                <a:tab pos="1595438" algn="l"/>
                <a:tab pos="2409825" algn="l"/>
                <a:tab pos="2843213" algn="l"/>
                <a:tab pos="3808413" algn="l"/>
                <a:tab pos="5089525" algn="l"/>
                <a:tab pos="6003925" algn="l"/>
                <a:tab pos="6259513" algn="l"/>
                <a:tab pos="6981825" algn="l"/>
              </a:tabLst>
            </a:pPr>
            <a:r>
              <a:rPr lang="ru-RU" sz="2400" spc="-10" dirty="0">
                <a:latin typeface="Times New Roman"/>
                <a:cs typeface="Times New Roman"/>
              </a:rPr>
              <a:t>создание</a:t>
            </a:r>
            <a:r>
              <a:rPr lang="ru-RU" sz="2400" dirty="0">
                <a:latin typeface="Times New Roman"/>
                <a:cs typeface="Times New Roman"/>
              </a:rPr>
              <a:t>	</a:t>
            </a:r>
            <a:r>
              <a:rPr lang="ru-RU" sz="2400" spc="-10" dirty="0" smtClean="0">
                <a:latin typeface="Times New Roman"/>
                <a:cs typeface="Times New Roman"/>
              </a:rPr>
              <a:t>условий </a:t>
            </a:r>
            <a:r>
              <a:rPr lang="ru-RU" sz="2400" spc="-25" dirty="0" smtClean="0">
                <a:latin typeface="Times New Roman"/>
                <a:cs typeface="Times New Roman"/>
              </a:rPr>
              <a:t>для</a:t>
            </a:r>
            <a:r>
              <a:rPr lang="ru-RU" sz="2400" dirty="0">
                <a:latin typeface="Times New Roman"/>
                <a:cs typeface="Times New Roman"/>
              </a:rPr>
              <a:t>	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marL="67945" marR="60325">
              <a:lnSpc>
                <a:spcPct val="106800"/>
              </a:lnSpc>
              <a:tabLst>
                <a:tab pos="0" algn="l"/>
                <a:tab pos="1595438" algn="l"/>
                <a:tab pos="2409825" algn="l"/>
                <a:tab pos="2843213" algn="l"/>
                <a:tab pos="3808413" algn="l"/>
                <a:tab pos="5089525" algn="l"/>
                <a:tab pos="6003925" algn="l"/>
                <a:tab pos="6259513" algn="l"/>
                <a:tab pos="6981825" algn="l"/>
              </a:tabLst>
            </a:pPr>
            <a:r>
              <a:rPr lang="ru-RU" sz="2400" spc="-10" dirty="0" smtClean="0">
                <a:latin typeface="Times New Roman"/>
                <a:cs typeface="Times New Roman"/>
              </a:rPr>
              <a:t>успешной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latin typeface="Times New Roman"/>
                <a:cs typeface="Times New Roman"/>
              </a:rPr>
              <a:t>социализации  </a:t>
            </a:r>
            <a:r>
              <a:rPr lang="ru-RU" sz="2400" dirty="0">
                <a:latin typeface="Times New Roman"/>
                <a:cs typeface="Times New Roman"/>
              </a:rPr>
              <a:t>	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marL="67945" marR="60325">
              <a:lnSpc>
                <a:spcPct val="106800"/>
              </a:lnSpc>
              <a:tabLst>
                <a:tab pos="0" algn="l"/>
                <a:tab pos="1595438" algn="l"/>
                <a:tab pos="2409825" algn="l"/>
                <a:tab pos="2843213" algn="l"/>
                <a:tab pos="3808413" algn="l"/>
                <a:tab pos="5089525" algn="l"/>
                <a:tab pos="6003925" algn="l"/>
                <a:tab pos="6259513" algn="l"/>
                <a:tab pos="6981825" algn="l"/>
              </a:tabLst>
            </a:pPr>
            <a:r>
              <a:rPr lang="ru-RU" sz="2400" spc="-10" dirty="0" smtClean="0">
                <a:latin typeface="Times New Roman"/>
                <a:cs typeface="Times New Roman"/>
              </a:rPr>
              <a:t>личности, в том числе детей  с ОВЗ; </a:t>
            </a:r>
          </a:p>
          <a:p>
            <a:pPr marL="525145" marR="60325" indent="-457200">
              <a:lnSpc>
                <a:spcPct val="106800"/>
              </a:lnSpc>
              <a:buFont typeface="Wingdings" pitchFamily="2" charset="2"/>
              <a:buChar char="Ø"/>
              <a:tabLst>
                <a:tab pos="0" algn="l"/>
                <a:tab pos="85725" algn="l"/>
                <a:tab pos="1595438" algn="l"/>
                <a:tab pos="2409825" algn="l"/>
                <a:tab pos="2843213" algn="l"/>
                <a:tab pos="3808413" algn="l"/>
                <a:tab pos="5089525" algn="l"/>
                <a:tab pos="6003925" algn="l"/>
                <a:tab pos="6259513" algn="l"/>
                <a:tab pos="6981825" algn="l"/>
              </a:tabLst>
            </a:pPr>
            <a:r>
              <a:rPr lang="ru-RU" sz="2400" spc="-10" dirty="0" smtClean="0">
                <a:latin typeface="Times New Roman"/>
                <a:cs typeface="Times New Roman"/>
              </a:rPr>
              <a:t>нравственного,  интеллектуального,</a:t>
            </a:r>
          </a:p>
          <a:p>
            <a:pPr marL="67945" marR="60325">
              <a:lnSpc>
                <a:spcPct val="106800"/>
              </a:lnSpc>
              <a:tabLst>
                <a:tab pos="0" algn="l"/>
                <a:tab pos="85725" algn="l"/>
                <a:tab pos="1595438" algn="l"/>
                <a:tab pos="2409825" algn="l"/>
                <a:tab pos="2843213" algn="l"/>
                <a:tab pos="3808413" algn="l"/>
                <a:tab pos="5089525" algn="l"/>
                <a:tab pos="6003925" algn="l"/>
                <a:tab pos="6259513" algn="l"/>
                <a:tab pos="6981825" algn="l"/>
              </a:tabLst>
            </a:pPr>
            <a:r>
              <a:rPr lang="ru-RU" sz="2400" spc="-10" dirty="0" smtClean="0">
                <a:latin typeface="Times New Roman"/>
                <a:cs typeface="Times New Roman"/>
              </a:rPr>
              <a:t> физического и творческого развития;</a:t>
            </a:r>
            <a:r>
              <a:rPr lang="ru-RU" sz="2400" dirty="0">
                <a:latin typeface="Times New Roman"/>
                <a:cs typeface="Times New Roman"/>
              </a:rPr>
              <a:t>		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marL="525145" marR="60325" indent="-457200">
              <a:lnSpc>
                <a:spcPct val="106800"/>
              </a:lnSpc>
              <a:buFont typeface="Wingdings" pitchFamily="2" charset="2"/>
              <a:buChar char="Ø"/>
              <a:tabLst>
                <a:tab pos="0" algn="l"/>
                <a:tab pos="1595438" algn="l"/>
                <a:tab pos="2409825" algn="l"/>
                <a:tab pos="2843213" algn="l"/>
                <a:tab pos="3808413" algn="l"/>
                <a:tab pos="5089525" algn="l"/>
                <a:tab pos="6003925" algn="l"/>
                <a:tab pos="6259513" algn="l"/>
                <a:tab pos="6981825" algn="l"/>
              </a:tabLst>
            </a:pPr>
            <a:r>
              <a:rPr lang="ru-RU" sz="2400" spc="-10" dirty="0" smtClean="0">
                <a:latin typeface="Times New Roman"/>
                <a:cs typeface="Times New Roman"/>
              </a:rPr>
              <a:t>ранней </a:t>
            </a:r>
            <a:r>
              <a:rPr lang="ru-RU" sz="2400" dirty="0">
                <a:latin typeface="Times New Roman"/>
                <a:cs typeface="Times New Roman"/>
              </a:rPr>
              <a:t>	</a:t>
            </a:r>
            <a:r>
              <a:rPr lang="ru-RU" sz="2400" spc="-10" dirty="0">
                <a:latin typeface="Times New Roman"/>
                <a:cs typeface="Times New Roman"/>
              </a:rPr>
              <a:t>профессиональной </a:t>
            </a:r>
            <a:r>
              <a:rPr lang="ru-RU" sz="2400" dirty="0">
                <a:latin typeface="Times New Roman"/>
                <a:cs typeface="Times New Roman"/>
              </a:rPr>
              <a:t>ориентации</a:t>
            </a:r>
            <a:r>
              <a:rPr lang="ru-RU" sz="2400" spc="-10" dirty="0"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latin typeface="Times New Roman"/>
                <a:cs typeface="Times New Roman"/>
              </a:rPr>
              <a:t>учащихся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chool11\Desktop\фото (1)\фото\EDxqWtRjo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2735626" cy="2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24" y="2121825"/>
            <a:ext cx="3308572" cy="20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6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Результаты 2022 года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6"/>
            <a:ext cx="9141670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полуфиналиста и 1 финалист Всероссийского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конкурса «Большая перемена».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финалист Всероссийского конкурса «Лидер 21 века»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победителя  Всероссийского онлайн-конкурса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«Удивительная планета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победителей </a:t>
            </a:r>
            <a:r>
              <a:rPr lang="ru-RU" sz="2400" b="1" kern="1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Международного творческого проекта</a:t>
            </a:r>
          </a:p>
          <a:p>
            <a:r>
              <a:rPr lang="ru-RU" sz="2400" b="1" kern="1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2400" b="1" kern="100" dirty="0">
                <a:latin typeface="Times New Roman" pitchFamily="18" charset="0"/>
                <a:ea typeface="Andale Sans UI"/>
                <a:cs typeface="Times New Roman" pitchFamily="18" charset="0"/>
              </a:rPr>
              <a:t>«Как прекрасен этот мир</a:t>
            </a:r>
            <a:r>
              <a:rPr lang="ru-RU" sz="2400" b="1" kern="1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kern="1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 1 победитель </a:t>
            </a:r>
            <a:r>
              <a:rPr lang="ru-RU" sz="2400" b="1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областного краеведческого конкурса </a:t>
            </a:r>
          </a:p>
          <a:p>
            <a:r>
              <a:rPr lang="ru-RU" sz="2400" b="1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400" b="1" kern="100" dirty="0">
                <a:latin typeface="Times New Roman" pitchFamily="18" charset="0"/>
                <a:ea typeface="Times New Roman"/>
                <a:cs typeface="Times New Roman" pitchFamily="18" charset="0"/>
              </a:rPr>
              <a:t>История моей малой Родины</a:t>
            </a:r>
            <a:r>
              <a:rPr lang="ru-RU" sz="2400" b="1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b="1" kern="1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Команды школы- </a:t>
            </a:r>
            <a:r>
              <a:rPr lang="ru-RU" sz="2400" b="1" kern="100" dirty="0" err="1" smtClean="0">
                <a:latin typeface="Times New Roman" pitchFamily="18" charset="0"/>
                <a:ea typeface="Andale Sans UI"/>
                <a:cs typeface="Times New Roman" pitchFamily="18" charset="0"/>
              </a:rPr>
              <a:t>призеры</a:t>
            </a:r>
            <a:r>
              <a:rPr lang="ru-RU" sz="2400" b="1" kern="1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 регионального  этапа спортивных </a:t>
            </a:r>
          </a:p>
          <a:p>
            <a:pPr>
              <a:spcAft>
                <a:spcPts val="0"/>
              </a:spcAft>
            </a:pPr>
            <a:r>
              <a:rPr lang="ru-RU" sz="2400" b="1" kern="1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соревнований </a:t>
            </a:r>
            <a:r>
              <a:rPr lang="ru-RU" sz="2400" b="1" kern="100" dirty="0">
                <a:latin typeface="Times New Roman" pitchFamily="18" charset="0"/>
                <a:ea typeface="Andale Sans UI"/>
                <a:cs typeface="Times New Roman" pitchFamily="18" charset="0"/>
              </a:rPr>
              <a:t>школьников «</a:t>
            </a:r>
            <a:r>
              <a:rPr lang="ru-RU" sz="2400" b="1" kern="1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Президентские  игры»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b="1" kern="1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2400" b="1" kern="100" dirty="0" err="1" smtClean="0">
                <a:latin typeface="Times New Roman" pitchFamily="18" charset="0"/>
                <a:ea typeface="Andale Sans UI"/>
                <a:cs typeface="Times New Roman" pitchFamily="18" charset="0"/>
              </a:rPr>
              <a:t>Призеры</a:t>
            </a:r>
            <a:r>
              <a:rPr lang="ru-RU" sz="2400" b="1" kern="1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 регионального  конкурса </a:t>
            </a:r>
            <a:r>
              <a:rPr lang="ru-RU" sz="2400" b="1" kern="100" dirty="0">
                <a:latin typeface="Times New Roman" pitchFamily="18" charset="0"/>
                <a:ea typeface="Andale Sans UI"/>
                <a:cs typeface="Times New Roman" pitchFamily="18" charset="0"/>
              </a:rPr>
              <a:t>школьных  </a:t>
            </a:r>
            <a:r>
              <a:rPr lang="ru-RU" sz="2400" b="1" kern="1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агитбригад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b="1" kern="1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Лауреаты 1 степени Всероссийского конкурса</a:t>
            </a:r>
          </a:p>
          <a:p>
            <a:pPr>
              <a:spcAft>
                <a:spcPts val="0"/>
              </a:spcAft>
            </a:pPr>
            <a:r>
              <a:rPr lang="ru-RU" sz="2400" b="1" kern="1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2400" b="1" kern="100" dirty="0">
                <a:latin typeface="Times New Roman" pitchFamily="18" charset="0"/>
                <a:ea typeface="Andale Sans UI"/>
                <a:cs typeface="Times New Roman" pitchFamily="18" charset="0"/>
              </a:rPr>
              <a:t>«Зима. Танец. Тамбов»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6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Результаты 2022 года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school11\Desktop\фото (1)\фото\LnA3exp_kX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4360390"/>
            <a:ext cx="3187519" cy="23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hool11\Desktop\фото (1)\фото\ZypseKW30-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32" y="1545076"/>
            <a:ext cx="3569617" cy="26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chool11\Desktop\фото (1)\фото\HVMRVUwMGD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60" y="1484786"/>
            <a:ext cx="3633730" cy="27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21" y="4344416"/>
            <a:ext cx="3672408" cy="24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1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Результаты 2022 года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369" y="1556792"/>
            <a:ext cx="846611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91% выпускников по результатам ЕГЭ  поступили в вузы, при этом  90% - на бюджетные места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Школьники </a:t>
            </a: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8-11 классов 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начали  </a:t>
            </a: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бесплатно изучить современные языки программирования на двухлетних курсах в рамках проекта «Код будущего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kern="100" dirty="0" smtClean="0">
                <a:solidFill>
                  <a:srgbClr val="0000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Образовательная организация стала </a:t>
            </a:r>
            <a:r>
              <a:rPr lang="ru-RU" sz="2800" b="1" kern="100" dirty="0">
                <a:solidFill>
                  <a:srgbClr val="0000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участницей </a:t>
            </a:r>
            <a:r>
              <a:rPr lang="ru-RU" sz="2800" b="1" kern="100" dirty="0" err="1">
                <a:solidFill>
                  <a:srgbClr val="0000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профориентационного</a:t>
            </a:r>
            <a:r>
              <a:rPr lang="ru-RU" sz="2800" b="1" kern="100" dirty="0">
                <a:solidFill>
                  <a:srgbClr val="0000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проекта «Билет в будущее», в который включились более 140 обучающихся 6-11 классов. </a:t>
            </a:r>
            <a:endParaRPr lang="ru-RU" sz="2800" b="1" kern="100" dirty="0" smtClean="0">
              <a:solidFill>
                <a:srgbClr val="000000"/>
              </a:solidFill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9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76927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rgbClr val="C00000"/>
                </a:solidFill>
              </a:rPr>
              <a:t>Направление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MORBY+TimesNewRomanPSMT"/>
                <a:ea typeface="MORBY+TimesNewRomanPSMT"/>
              </a:rPr>
              <a:t>Учитель современной школы»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68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965" y="1663937"/>
            <a:ext cx="5292587" cy="447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Целевые ориентиры: </a:t>
            </a:r>
          </a:p>
          <a:p>
            <a:pPr marL="469900" marR="5080" lvl="0" indent="-457200" algn="just">
              <a:lnSpc>
                <a:spcPct val="106900"/>
              </a:lnSpc>
              <a:buFont typeface="Wingdings" pitchFamily="2" charset="2"/>
              <a:buChar char="Ø"/>
            </a:pPr>
            <a:r>
              <a:rPr lang="ru-RU" sz="2400" kern="0" dirty="0">
                <a:latin typeface="Times New Roman"/>
                <a:cs typeface="Times New Roman"/>
              </a:rPr>
              <a:t>создание</a:t>
            </a:r>
            <a:r>
              <a:rPr lang="ru-RU" sz="2400" kern="0" spc="-35" dirty="0">
                <a:latin typeface="Times New Roman"/>
                <a:cs typeface="Times New Roman"/>
              </a:rPr>
              <a:t> </a:t>
            </a:r>
            <a:r>
              <a:rPr lang="ru-RU" sz="2400" kern="0" spc="-10" dirty="0">
                <a:latin typeface="Times New Roman"/>
                <a:cs typeface="Times New Roman"/>
              </a:rPr>
              <a:t>механизмов</a:t>
            </a:r>
            <a:r>
              <a:rPr lang="ru-RU" sz="2400" kern="0" spc="-30" dirty="0">
                <a:latin typeface="Times New Roman"/>
                <a:cs typeface="Times New Roman"/>
              </a:rPr>
              <a:t> </a:t>
            </a:r>
            <a:r>
              <a:rPr lang="ru-RU" sz="2400" kern="0" dirty="0">
                <a:latin typeface="Times New Roman"/>
                <a:cs typeface="Times New Roman"/>
              </a:rPr>
              <a:t>реализации</a:t>
            </a:r>
            <a:r>
              <a:rPr lang="ru-RU" sz="2400" kern="0" spc="-20" dirty="0">
                <a:latin typeface="Times New Roman"/>
                <a:cs typeface="Times New Roman"/>
              </a:rPr>
              <a:t> </a:t>
            </a:r>
            <a:r>
              <a:rPr lang="ru-RU" sz="2400" kern="0" dirty="0">
                <a:latin typeface="Times New Roman"/>
                <a:cs typeface="Times New Roman"/>
              </a:rPr>
              <a:t>профессионального</a:t>
            </a:r>
            <a:r>
              <a:rPr lang="ru-RU" sz="2400" kern="0" spc="-15" dirty="0">
                <a:latin typeface="Times New Roman"/>
                <a:cs typeface="Times New Roman"/>
              </a:rPr>
              <a:t> </a:t>
            </a:r>
            <a:r>
              <a:rPr lang="ru-RU" sz="2400" kern="0" dirty="0">
                <a:latin typeface="Times New Roman"/>
                <a:cs typeface="Times New Roman"/>
              </a:rPr>
              <a:t>стандарта</a:t>
            </a:r>
            <a:r>
              <a:rPr lang="ru-RU" sz="2400" kern="0" spc="-25" dirty="0">
                <a:latin typeface="Times New Roman"/>
                <a:cs typeface="Times New Roman"/>
              </a:rPr>
              <a:t> </a:t>
            </a:r>
            <a:r>
              <a:rPr lang="ru-RU" sz="2400" kern="0" dirty="0">
                <a:latin typeface="Times New Roman"/>
                <a:cs typeface="Times New Roman"/>
              </a:rPr>
              <a:t>педагога</a:t>
            </a:r>
            <a:r>
              <a:rPr lang="ru-RU" sz="2400" kern="0" spc="-35" dirty="0">
                <a:latin typeface="Times New Roman"/>
                <a:cs typeface="Times New Roman"/>
              </a:rPr>
              <a:t> </a:t>
            </a:r>
            <a:endParaRPr lang="ru-RU" sz="2400" kern="0" spc="-35" dirty="0" smtClean="0">
              <a:latin typeface="Times New Roman"/>
              <a:cs typeface="Times New Roman"/>
            </a:endParaRPr>
          </a:p>
          <a:p>
            <a:pPr marL="469900" marR="5080" lvl="0" indent="-457200" algn="just">
              <a:lnSpc>
                <a:spcPct val="106900"/>
              </a:lnSpc>
              <a:buFont typeface="Wingdings" pitchFamily="2" charset="2"/>
              <a:buChar char="Ø"/>
            </a:pPr>
            <a:r>
              <a:rPr lang="ru-RU" sz="2400" kern="0" dirty="0" smtClean="0">
                <a:latin typeface="Times New Roman"/>
                <a:cs typeface="Times New Roman"/>
              </a:rPr>
              <a:t>внедрение</a:t>
            </a:r>
            <a:r>
              <a:rPr lang="ru-RU" sz="2400" kern="0" spc="125" dirty="0" smtClean="0">
                <a:latin typeface="Times New Roman"/>
                <a:cs typeface="Times New Roman"/>
              </a:rPr>
              <a:t> </a:t>
            </a:r>
            <a:r>
              <a:rPr lang="ru-RU" sz="2400" kern="0" dirty="0">
                <a:latin typeface="Times New Roman"/>
                <a:cs typeface="Times New Roman"/>
              </a:rPr>
              <a:t>национальной</a:t>
            </a:r>
            <a:r>
              <a:rPr lang="ru-RU" sz="2400" kern="0" spc="114" dirty="0">
                <a:latin typeface="Times New Roman"/>
                <a:cs typeface="Times New Roman"/>
              </a:rPr>
              <a:t> </a:t>
            </a:r>
            <a:r>
              <a:rPr lang="ru-RU" sz="2400" kern="0" dirty="0">
                <a:latin typeface="Times New Roman"/>
                <a:cs typeface="Times New Roman"/>
              </a:rPr>
              <a:t>системы</a:t>
            </a:r>
            <a:r>
              <a:rPr lang="ru-RU" sz="2400" kern="0" spc="120" dirty="0">
                <a:latin typeface="Times New Roman"/>
                <a:cs typeface="Times New Roman"/>
              </a:rPr>
              <a:t> </a:t>
            </a:r>
            <a:r>
              <a:rPr lang="ru-RU" sz="2400" kern="0" dirty="0">
                <a:latin typeface="Times New Roman"/>
                <a:cs typeface="Times New Roman"/>
              </a:rPr>
              <a:t>профессионального</a:t>
            </a:r>
            <a:r>
              <a:rPr lang="ru-RU" sz="2400" kern="0" spc="114" dirty="0">
                <a:latin typeface="Times New Roman"/>
                <a:cs typeface="Times New Roman"/>
              </a:rPr>
              <a:t> </a:t>
            </a:r>
            <a:r>
              <a:rPr lang="ru-RU" sz="2400" kern="0" dirty="0">
                <a:latin typeface="Times New Roman"/>
                <a:cs typeface="Times New Roman"/>
              </a:rPr>
              <a:t>роста</a:t>
            </a:r>
            <a:r>
              <a:rPr lang="ru-RU" sz="2400" kern="0" spc="110" dirty="0">
                <a:latin typeface="Times New Roman"/>
                <a:cs typeface="Times New Roman"/>
              </a:rPr>
              <a:t> </a:t>
            </a:r>
            <a:r>
              <a:rPr lang="ru-RU" sz="2400" kern="0" dirty="0">
                <a:latin typeface="Times New Roman"/>
                <a:cs typeface="Times New Roman"/>
              </a:rPr>
              <a:t>и</a:t>
            </a:r>
            <a:r>
              <a:rPr lang="ru-RU" sz="2400" kern="0" spc="120" dirty="0">
                <a:latin typeface="Times New Roman"/>
                <a:cs typeface="Times New Roman"/>
              </a:rPr>
              <a:t> </a:t>
            </a:r>
            <a:r>
              <a:rPr lang="ru-RU" sz="2400" kern="0" dirty="0">
                <a:latin typeface="Times New Roman"/>
                <a:cs typeface="Times New Roman"/>
              </a:rPr>
              <a:t>поддержку</a:t>
            </a:r>
            <a:r>
              <a:rPr lang="ru-RU" sz="2400" kern="0" spc="105" dirty="0">
                <a:latin typeface="Times New Roman"/>
                <a:cs typeface="Times New Roman"/>
              </a:rPr>
              <a:t> </a:t>
            </a:r>
            <a:r>
              <a:rPr lang="ru-RU" sz="2400" kern="0" spc="-10" dirty="0">
                <a:latin typeface="Times New Roman"/>
                <a:cs typeface="Times New Roman"/>
              </a:rPr>
              <a:t>института </a:t>
            </a:r>
            <a:r>
              <a:rPr lang="ru-RU" sz="2400" kern="0" spc="-10" dirty="0" smtClean="0">
                <a:latin typeface="Times New Roman"/>
                <a:cs typeface="Times New Roman"/>
              </a:rPr>
              <a:t>наставничества</a:t>
            </a:r>
          </a:p>
          <a:p>
            <a:pPr marL="469900" marR="5080" lvl="0" indent="-457200" algn="just">
              <a:lnSpc>
                <a:spcPct val="106900"/>
              </a:lnSpc>
              <a:buFont typeface="Wingdings" pitchFamily="2" charset="2"/>
              <a:buChar char="Ø"/>
            </a:pPr>
            <a:r>
              <a:rPr lang="ru-RU" sz="2400" kern="0" spc="-10" dirty="0" smtClean="0">
                <a:latin typeface="Times New Roman"/>
                <a:cs typeface="Times New Roman"/>
              </a:rPr>
              <a:t>поддержка мер морального и материального стимулирования труда педагога</a:t>
            </a:r>
            <a:endParaRPr lang="ru-RU" sz="2400" kern="0" dirty="0">
              <a:latin typeface="Times New Roman"/>
              <a:cs typeface="Times New Roman"/>
            </a:endParaRPr>
          </a:p>
        </p:txBody>
      </p:sp>
      <p:pic>
        <p:nvPicPr>
          <p:cNvPr id="5122" name="Picture 2" descr="C:\Users\school11\Desktop\фото (1)\фото\ebB1Wi4AO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048910" cy="231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815861" cy="21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6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Результаты 2022 года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390" y="1663936"/>
            <a:ext cx="86451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b="1" kern="100" dirty="0" err="1" smtClean="0">
                <a:latin typeface="Times New Roman"/>
                <a:ea typeface="Calibri"/>
              </a:rPr>
              <a:t>Призер</a:t>
            </a:r>
            <a:r>
              <a:rPr lang="ru-RU" sz="2800" b="1" kern="100" dirty="0" smtClean="0">
                <a:latin typeface="Times New Roman"/>
                <a:ea typeface="Calibri"/>
              </a:rPr>
              <a:t> межрегионального конкурса </a:t>
            </a:r>
          </a:p>
          <a:p>
            <a:r>
              <a:rPr lang="ru-RU" sz="2800" b="1" kern="100" dirty="0" smtClean="0">
                <a:latin typeface="Times New Roman"/>
                <a:ea typeface="Calibri"/>
              </a:rPr>
              <a:t>профессионального мастерства </a:t>
            </a:r>
            <a:r>
              <a:rPr lang="ru-RU" sz="2800" b="1" kern="100" dirty="0">
                <a:latin typeface="Times New Roman"/>
                <a:ea typeface="Calibri"/>
              </a:rPr>
              <a:t>«</a:t>
            </a:r>
            <a:r>
              <a:rPr lang="en-US" sz="2800" b="1" kern="100" dirty="0">
                <a:latin typeface="Times New Roman"/>
                <a:ea typeface="Calibri"/>
              </a:rPr>
              <a:t>IT</a:t>
            </a:r>
            <a:r>
              <a:rPr lang="ru-RU" sz="2800" b="1" kern="100" dirty="0">
                <a:latin typeface="Times New Roman"/>
                <a:ea typeface="Calibri"/>
              </a:rPr>
              <a:t>-учитель</a:t>
            </a:r>
            <a:r>
              <a:rPr lang="ru-RU" sz="2800" b="1" kern="100" dirty="0" smtClean="0">
                <a:latin typeface="Times New Roman"/>
                <a:ea typeface="Calibri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kern="100" dirty="0" smtClean="0">
                <a:latin typeface="Times New Roman"/>
                <a:ea typeface="Andale Sans UI"/>
              </a:rPr>
              <a:t>2 победителя областного конкурсного отбора </a:t>
            </a:r>
            <a:r>
              <a:rPr lang="ru-RU" sz="2800" b="1" kern="100" dirty="0">
                <a:latin typeface="Times New Roman"/>
                <a:ea typeface="Andale Sans UI"/>
              </a:rPr>
              <a:t>среди </a:t>
            </a:r>
            <a:r>
              <a:rPr lang="ru-RU" sz="2800" b="1" kern="100" dirty="0" smtClean="0">
                <a:latin typeface="Times New Roman"/>
                <a:ea typeface="Andale Sans UI"/>
              </a:rPr>
              <a:t>педагогических работников «учитель-наставник», «учитель-методист»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kern="100" dirty="0" smtClean="0">
                <a:latin typeface="Times New Roman"/>
                <a:ea typeface="Andale Sans UI"/>
              </a:rPr>
              <a:t> Полуфиналисты Всероссийской олимпиады </a:t>
            </a:r>
          </a:p>
          <a:p>
            <a:r>
              <a:rPr lang="ru-RU" sz="2800" b="1" kern="100" dirty="0" smtClean="0">
                <a:latin typeface="Times New Roman"/>
                <a:ea typeface="Andale Sans UI"/>
              </a:rPr>
              <a:t>«</a:t>
            </a:r>
            <a:r>
              <a:rPr lang="ru-RU" sz="2800" b="1" kern="100" dirty="0">
                <a:latin typeface="Times New Roman"/>
                <a:ea typeface="Andale Sans UI"/>
              </a:rPr>
              <a:t>Лица Сферума-2022</a:t>
            </a:r>
            <a:r>
              <a:rPr lang="ru-RU" sz="2800" b="1" kern="100" dirty="0" smtClean="0">
                <a:latin typeface="Times New Roman"/>
                <a:ea typeface="Andale Sans UI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kern="100" dirty="0" err="1">
                <a:latin typeface="Times New Roman"/>
                <a:ea typeface="Andale Sans UI"/>
              </a:rPr>
              <a:t>П</a:t>
            </a:r>
            <a:r>
              <a:rPr lang="ru-RU" sz="2800" b="1" kern="100" dirty="0" err="1" smtClean="0">
                <a:latin typeface="Times New Roman"/>
                <a:ea typeface="Andale Sans UI"/>
              </a:rPr>
              <a:t>ризер</a:t>
            </a:r>
            <a:r>
              <a:rPr lang="ru-RU" sz="2800" b="1" kern="100" dirty="0" smtClean="0">
                <a:latin typeface="Times New Roman"/>
                <a:ea typeface="Andale Sans UI"/>
              </a:rPr>
              <a:t> регионального этапа Всероссийской </a:t>
            </a:r>
          </a:p>
          <a:p>
            <a:r>
              <a:rPr lang="ru-RU" sz="2800" b="1" kern="100" dirty="0" smtClean="0">
                <a:latin typeface="Times New Roman"/>
                <a:ea typeface="Andale Sans UI"/>
              </a:rPr>
              <a:t>профессиональной олимпиады  для </a:t>
            </a:r>
            <a:r>
              <a:rPr lang="ru-RU" sz="2800" b="1" kern="100" dirty="0">
                <a:latin typeface="Times New Roman"/>
                <a:ea typeface="Andale Sans UI"/>
              </a:rPr>
              <a:t>учителей </a:t>
            </a:r>
            <a:endParaRPr lang="ru-RU" sz="2800" b="1" kern="100" dirty="0" smtClean="0">
              <a:latin typeface="Times New Roman"/>
              <a:ea typeface="Andale Sans UI"/>
            </a:endParaRPr>
          </a:p>
          <a:p>
            <a:r>
              <a:rPr lang="ru-RU" sz="2800" b="1" kern="100" dirty="0" smtClean="0">
                <a:latin typeface="Times New Roman"/>
                <a:ea typeface="Andale Sans UI"/>
              </a:rPr>
              <a:t>естественных наук </a:t>
            </a:r>
            <a:r>
              <a:rPr lang="ru-RU" sz="2800" b="1" kern="100" dirty="0">
                <a:latin typeface="Times New Roman"/>
                <a:ea typeface="Andale Sans UI"/>
              </a:rPr>
              <a:t>«ДНК науки» - 2022. Химия</a:t>
            </a:r>
            <a:r>
              <a:rPr lang="ru-RU" sz="2800" b="1" kern="100" dirty="0" smtClean="0">
                <a:latin typeface="Times New Roman"/>
                <a:ea typeface="Andale Sans 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58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Цель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Программы на 2022-2026 годы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60339"/>
            <a:ext cx="8229600" cy="4804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679" y="1772816"/>
            <a:ext cx="8640960" cy="492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lvl="0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Создание  условий  для   осуществления и развития образовательной  деятельности  в соответствии с требованиями  законодательства и с </a:t>
            </a: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144145" lvl="0"/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учётом   потребностей  социума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Задачи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Программы</a:t>
            </a:r>
          </a:p>
          <a:p>
            <a:pPr marR="62865" lvl="0" algn="just">
              <a:spcBef>
                <a:spcPts val="800"/>
              </a:spcBef>
              <a:spcAft>
                <a:spcPts val="0"/>
              </a:spcAft>
              <a:buSzPts val="1200"/>
              <a:tabLst>
                <a:tab pos="25463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1. Стремиться  к обеспечению  сохранности контингента  обучающихся, в том числе за счёт  повышения профессионализма кадров и рейтинга школы в глазах общественности </a:t>
            </a:r>
          </a:p>
          <a:p>
            <a:pPr marR="62865" lvl="0" algn="just">
              <a:spcBef>
                <a:spcPts val="800"/>
              </a:spcBef>
              <a:spcAft>
                <a:spcPts val="0"/>
              </a:spcAft>
              <a:buSzPts val="1200"/>
              <a:tabLst>
                <a:tab pos="254635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2. Обеспечивать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развитие внутренней системы оценки качества образования 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 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счет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endParaRPr lang="ru-RU" dirty="0" smtClean="0">
              <a:solidFill>
                <a:prstClr val="black"/>
              </a:solidFill>
              <a:latin typeface="Times New Roman"/>
              <a:ea typeface="Symbol"/>
              <a:cs typeface="Symbol"/>
            </a:endParaRPr>
          </a:p>
          <a:p>
            <a:pPr marL="342900" marR="63500" lvl="0" indent="-342900" algn="just">
              <a:spcBef>
                <a:spcPts val="775"/>
              </a:spcBef>
              <a:buSzPts val="1200"/>
              <a:buFont typeface="Symbol"/>
              <a:buChar char=""/>
              <a:tabLst>
                <a:tab pos="25019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повышения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доступности и вариативности качественного образования на всех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уровнях,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использования  электронного обучения и дистанционных технологий;</a:t>
            </a:r>
          </a:p>
          <a:p>
            <a:pPr marL="342900" marR="63500" lvl="0" indent="-342900" algn="just">
              <a:spcBef>
                <a:spcPts val="775"/>
              </a:spcBef>
              <a:buSzPts val="1200"/>
              <a:buFont typeface="Symbol"/>
              <a:buChar char=""/>
              <a:tabLst>
                <a:tab pos="25019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формирования  УУД с опорой на функциональную грамотность обучающихся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;</a:t>
            </a:r>
            <a:endParaRPr lang="ru-RU" sz="1600" dirty="0">
              <a:solidFill>
                <a:prstClr val="black"/>
              </a:solidFill>
              <a:latin typeface="Times New Roman"/>
              <a:ea typeface="Symbol"/>
              <a:cs typeface="Symbol"/>
            </a:endParaRPr>
          </a:p>
          <a:p>
            <a:pPr marL="342900" lvl="0" indent="-342900" algn="just">
              <a:spcBef>
                <a:spcPts val="5"/>
              </a:spcBef>
              <a:buSzPts val="1200"/>
              <a:buFont typeface="Symbol"/>
              <a:buChar char=""/>
              <a:tabLst>
                <a:tab pos="250190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внедрения</a:t>
            </a:r>
            <a:r>
              <a:rPr lang="ru-RU" spc="-30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новых</a:t>
            </a:r>
            <a:r>
              <a:rPr lang="ru-RU" spc="-5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образовательных</a:t>
            </a:r>
            <a:r>
              <a:rPr lang="ru-RU" spc="-5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стандартов</a:t>
            </a:r>
            <a:r>
              <a:rPr lang="ru-RU" spc="-30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и</a:t>
            </a:r>
            <a:r>
              <a:rPr lang="ru-RU" spc="-10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 требований;</a:t>
            </a:r>
            <a:endParaRPr lang="ru-RU" sz="1600" dirty="0">
              <a:solidFill>
                <a:prstClr val="black"/>
              </a:solidFill>
              <a:latin typeface="Times New Roman"/>
              <a:ea typeface="Symbol"/>
              <a:cs typeface="Symbol"/>
            </a:endParaRPr>
          </a:p>
          <a:p>
            <a:pPr marL="342900" marR="65405" lvl="0" indent="-342900" algn="just">
              <a:spcBef>
                <a:spcPts val="210"/>
              </a:spcBef>
              <a:buSzPts val="1200"/>
              <a:buFont typeface="Symbol"/>
              <a:buChar char=""/>
              <a:tabLst>
                <a:tab pos="250190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повышения результатов внешних экспертных оценок на всех уровнях образования;</a:t>
            </a:r>
            <a:endParaRPr lang="ru-RU" sz="1600" dirty="0">
              <a:solidFill>
                <a:prstClr val="black"/>
              </a:solidFill>
              <a:latin typeface="Times New Roman"/>
              <a:ea typeface="Symbol"/>
              <a:cs typeface="Symbol"/>
            </a:endParaRPr>
          </a:p>
          <a:p>
            <a:pPr marL="144145" lvl="0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2677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Результаты 2022 года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Picture 2" descr="C:\Users\school11\Desktop\фото (1)\фото\XZO-z_WiFy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94" y="1574846"/>
            <a:ext cx="2592288" cy="284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27" y="1574429"/>
            <a:ext cx="3182969" cy="245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school11\Desktop\фото (1)\фото\rFCgX-2XGV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4474404"/>
            <a:ext cx="3240360" cy="230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chool11\Desktop\фото (1)\фото\hy89M9_Fg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81" y="4309715"/>
            <a:ext cx="2629615" cy="24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chool11\Desktop\фото (1)\фото\180ZL06n2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16" y="4517998"/>
            <a:ext cx="2973624" cy="22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chool11\Desktop\фото (1)\фото\MjlODBF_gR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688" y="1519328"/>
            <a:ext cx="2799135" cy="27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3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Результаты 2022 года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215" y="1344988"/>
            <a:ext cx="86792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800" b="1" kern="100" dirty="0" err="1" smtClean="0">
                <a:solidFill>
                  <a:prstClr val="black"/>
                </a:solidFill>
                <a:latin typeface="Times New Roman"/>
                <a:ea typeface="Andale Sans UI"/>
              </a:rPr>
              <a:t>Призеры</a:t>
            </a:r>
            <a:r>
              <a:rPr lang="ru-RU" sz="2800" b="1" kern="100" dirty="0" smtClean="0">
                <a:solidFill>
                  <a:prstClr val="black"/>
                </a:solidFill>
                <a:latin typeface="Times New Roman"/>
                <a:ea typeface="Andale Sans UI"/>
              </a:rPr>
              <a:t> </a:t>
            </a:r>
            <a:r>
              <a:rPr lang="ru-RU" sz="2800" b="1" kern="100" dirty="0">
                <a:solidFill>
                  <a:prstClr val="black"/>
                </a:solidFill>
                <a:latin typeface="Times New Roman"/>
                <a:ea typeface="Andale Sans UI"/>
              </a:rPr>
              <a:t>областной профсоюзной </a:t>
            </a:r>
            <a:r>
              <a:rPr lang="ru-RU" sz="2800" b="1" kern="100" dirty="0" smtClean="0">
                <a:solidFill>
                  <a:prstClr val="black"/>
                </a:solidFill>
                <a:latin typeface="Times New Roman"/>
                <a:ea typeface="Andale Sans UI"/>
              </a:rPr>
              <a:t>игры «</a:t>
            </a:r>
            <a:r>
              <a:rPr lang="ru-RU" sz="2800" b="1" kern="100" dirty="0" err="1">
                <a:solidFill>
                  <a:prstClr val="black"/>
                </a:solidFill>
                <a:latin typeface="Times New Roman"/>
                <a:ea typeface="Andale Sans UI"/>
              </a:rPr>
              <a:t>Проф-квиз</a:t>
            </a:r>
            <a:r>
              <a:rPr lang="ru-RU" sz="2800" b="1" kern="100" dirty="0">
                <a:solidFill>
                  <a:prstClr val="black"/>
                </a:solidFill>
                <a:latin typeface="Times New Roman"/>
                <a:ea typeface="Andale Sans UI"/>
              </a:rPr>
              <a:t>»  </a:t>
            </a:r>
            <a:r>
              <a:rPr lang="ru-RU" sz="2800" b="1" kern="100" dirty="0" smtClean="0">
                <a:solidFill>
                  <a:prstClr val="black"/>
                </a:solidFill>
                <a:latin typeface="Times New Roman"/>
                <a:ea typeface="Andale Sans UI"/>
              </a:rPr>
              <a:t>на </a:t>
            </a:r>
            <a:r>
              <a:rPr lang="ru-RU" sz="2800" b="1" kern="100" dirty="0">
                <a:solidFill>
                  <a:prstClr val="black"/>
                </a:solidFill>
                <a:latin typeface="Times New Roman"/>
                <a:ea typeface="Andale Sans UI"/>
              </a:rPr>
              <a:t>тему: </a:t>
            </a:r>
            <a:r>
              <a:rPr lang="ru-RU" sz="2800" b="1" kern="100" dirty="0" smtClean="0">
                <a:solidFill>
                  <a:prstClr val="black"/>
                </a:solidFill>
                <a:latin typeface="Times New Roman"/>
                <a:ea typeface="Andale Sans UI"/>
              </a:rPr>
              <a:t>«</a:t>
            </a:r>
            <a:r>
              <a:rPr lang="ru-RU" sz="2800" b="1" kern="100" dirty="0">
                <a:solidFill>
                  <a:prstClr val="black"/>
                </a:solidFill>
                <a:latin typeface="Times New Roman"/>
                <a:ea typeface="Andale Sans UI"/>
              </a:rPr>
              <a:t>Культура  безопасности труда  как </a:t>
            </a:r>
            <a:r>
              <a:rPr lang="ru-RU" sz="2800" b="1" kern="100" dirty="0" smtClean="0">
                <a:solidFill>
                  <a:prstClr val="black"/>
                </a:solidFill>
                <a:latin typeface="Times New Roman"/>
                <a:ea typeface="Andale Sans UI"/>
              </a:rPr>
              <a:t>ключевой </a:t>
            </a:r>
            <a:r>
              <a:rPr lang="ru-RU" sz="2800" b="1" kern="100" dirty="0">
                <a:solidFill>
                  <a:prstClr val="black"/>
                </a:solidFill>
                <a:latin typeface="Times New Roman"/>
                <a:ea typeface="Andale Sans UI"/>
              </a:rPr>
              <a:t>элемент </a:t>
            </a:r>
            <a:r>
              <a:rPr lang="ru-RU" sz="2800" b="1" kern="100" dirty="0" smtClean="0">
                <a:solidFill>
                  <a:prstClr val="black"/>
                </a:solidFill>
                <a:latin typeface="Times New Roman"/>
                <a:ea typeface="Andale Sans UI"/>
              </a:rPr>
              <a:t>корпоративной </a:t>
            </a:r>
            <a:r>
              <a:rPr lang="ru-RU" sz="2800" b="1" kern="100" dirty="0">
                <a:solidFill>
                  <a:prstClr val="black"/>
                </a:solidFill>
                <a:latin typeface="Times New Roman"/>
                <a:ea typeface="Andale Sans UI"/>
              </a:rPr>
              <a:t>культуры»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800" b="1" kern="100" dirty="0">
                <a:solidFill>
                  <a:prstClr val="black"/>
                </a:solidFill>
                <a:latin typeface="Times New Roman"/>
                <a:ea typeface="Andale Sans UI"/>
              </a:rPr>
              <a:t> Участник Всероссийского этапа  профессиональной </a:t>
            </a:r>
            <a:r>
              <a:rPr lang="ru-RU" sz="2800" b="1" kern="100" dirty="0" smtClean="0">
                <a:solidFill>
                  <a:prstClr val="black"/>
                </a:solidFill>
                <a:latin typeface="Times New Roman"/>
                <a:ea typeface="Andale Sans UI"/>
              </a:rPr>
              <a:t> </a:t>
            </a:r>
            <a:r>
              <a:rPr lang="ru-RU" sz="2800" b="1" kern="100" dirty="0">
                <a:solidFill>
                  <a:prstClr val="black"/>
                </a:solidFill>
                <a:latin typeface="Times New Roman"/>
                <a:ea typeface="Andale Sans UI"/>
              </a:rPr>
              <a:t>олимпиады для учителей  «Хранители русского языка»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800" b="1" kern="100" dirty="0">
                <a:solidFill>
                  <a:prstClr val="black"/>
                </a:solidFill>
                <a:latin typeface="Times New Roman"/>
                <a:ea typeface="Andale Sans UI"/>
              </a:rPr>
              <a:t>Региональный этап Всероссийского  конкурса  </a:t>
            </a:r>
            <a:endParaRPr lang="ru-RU" sz="2800" b="1" kern="100" dirty="0" smtClean="0">
              <a:solidFill>
                <a:prstClr val="black"/>
              </a:solidFill>
              <a:latin typeface="Times New Roman"/>
              <a:ea typeface="Andale Sans UI"/>
            </a:endParaRPr>
          </a:p>
          <a:p>
            <a:pPr lvl="0"/>
            <a:r>
              <a:rPr lang="ru-RU" sz="2800" b="1" kern="100" dirty="0" smtClean="0">
                <a:solidFill>
                  <a:prstClr val="black"/>
                </a:solidFill>
                <a:latin typeface="Times New Roman"/>
                <a:ea typeface="Andale Sans UI"/>
              </a:rPr>
              <a:t>на лучшего </a:t>
            </a:r>
            <a:r>
              <a:rPr lang="ru-RU" sz="2800" b="1" kern="100" dirty="0">
                <a:solidFill>
                  <a:prstClr val="black"/>
                </a:solidFill>
                <a:latin typeface="Times New Roman"/>
                <a:ea typeface="Andale Sans UI"/>
              </a:rPr>
              <a:t>работника </a:t>
            </a:r>
            <a:r>
              <a:rPr lang="ru-RU" sz="2800" b="1" kern="100" dirty="0" smtClean="0">
                <a:solidFill>
                  <a:prstClr val="black"/>
                </a:solidFill>
                <a:latin typeface="Times New Roman"/>
                <a:ea typeface="Andale Sans UI"/>
              </a:rPr>
              <a:t>сферы </a:t>
            </a:r>
            <a:r>
              <a:rPr lang="ru-RU" sz="2800" b="1" kern="100" dirty="0">
                <a:solidFill>
                  <a:prstClr val="black"/>
                </a:solidFill>
                <a:latin typeface="Times New Roman"/>
                <a:ea typeface="Andale Sans UI"/>
              </a:rPr>
              <a:t>государственной </a:t>
            </a:r>
            <a:endParaRPr lang="ru-RU" sz="2800" b="1" kern="100" dirty="0" smtClean="0">
              <a:solidFill>
                <a:prstClr val="black"/>
              </a:solidFill>
              <a:latin typeface="Times New Roman"/>
              <a:ea typeface="Andale Sans UI"/>
            </a:endParaRPr>
          </a:p>
          <a:p>
            <a:pPr lvl="0"/>
            <a:r>
              <a:rPr lang="ru-RU" sz="2800" b="1" kern="100" dirty="0" err="1" smtClean="0">
                <a:solidFill>
                  <a:prstClr val="black"/>
                </a:solidFill>
                <a:latin typeface="Times New Roman"/>
                <a:ea typeface="Andale Sans UI"/>
              </a:rPr>
              <a:t>молодежной</a:t>
            </a:r>
            <a:r>
              <a:rPr lang="ru-RU" sz="2800" b="1" kern="100" dirty="0" smtClean="0">
                <a:solidFill>
                  <a:prstClr val="black"/>
                </a:solidFill>
                <a:latin typeface="Times New Roman"/>
                <a:ea typeface="Andale Sans UI"/>
              </a:rPr>
              <a:t>   </a:t>
            </a:r>
            <a:r>
              <a:rPr lang="ru-RU" sz="2800" b="1" kern="100" dirty="0">
                <a:solidFill>
                  <a:prstClr val="black"/>
                </a:solidFill>
                <a:latin typeface="Times New Roman"/>
                <a:ea typeface="Andale Sans UI"/>
              </a:rPr>
              <a:t>политики.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Победитель областного конкурса профессионального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мастерства «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Самый классный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классный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397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092435"/>
            <a:ext cx="8229600" cy="1143000"/>
          </a:xfrm>
        </p:spPr>
        <p:txBody>
          <a:bodyPr>
            <a:noAutofit/>
          </a:bodyPr>
          <a:lstStyle/>
          <a:p>
            <a:pPr marL="478790" lvl="0" indent="-457200">
              <a:lnSpc>
                <a:spcPct val="93000"/>
              </a:lnSpc>
              <a:spcBef>
                <a:spcPts val="0"/>
              </a:spcBef>
              <a:tabLst>
                <a:tab pos="21590" algn="l"/>
              </a:tabLst>
            </a:pPr>
            <a:r>
              <a:rPr lang="ru-RU" sz="3600" b="1" dirty="0" smtClean="0">
                <a:solidFill>
                  <a:srgbClr val="C00000"/>
                </a:solidFill>
              </a:rPr>
              <a:t>Направление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MORBY+TimesNewRomanPSMT"/>
                <a:ea typeface="MORBY+TimesNewRomanPSMT"/>
                <a:cs typeface="+mn-cs"/>
              </a:rPr>
              <a:t>Эффективный менеджмент»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256" y="220486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7" y="2132856"/>
            <a:ext cx="5400599" cy="394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Целевые ориентиры: </a:t>
            </a:r>
          </a:p>
          <a:p>
            <a:pPr marR="60325" indent="66675">
              <a:lnSpc>
                <a:spcPct val="106800"/>
              </a:lnSpc>
              <a:buFont typeface="Wingdings" pitchFamily="2" charset="2"/>
              <a:buChar char="Ø"/>
              <a:tabLst>
                <a:tab pos="0" algn="l"/>
                <a:tab pos="1595438" algn="l"/>
                <a:tab pos="2409825" algn="l"/>
                <a:tab pos="2843213" algn="l"/>
                <a:tab pos="3808413" algn="l"/>
                <a:tab pos="5089525" algn="l"/>
                <a:tab pos="6003925" algn="l"/>
                <a:tab pos="6259513" algn="l"/>
                <a:tab pos="6981825" algn="l"/>
              </a:tabLst>
            </a:pPr>
            <a:r>
              <a:rPr lang="ru-RU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повышение</a:t>
            </a:r>
            <a:r>
              <a:rPr lang="ru-RU" sz="2800" kern="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lang="ru-RU" sz="2800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качества</a:t>
            </a:r>
            <a:r>
              <a:rPr lang="ru-RU" sz="2800" kern="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lang="ru-RU" sz="2800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lang="ru-RU" sz="2800" kern="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lang="ru-RU" sz="2800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посредством</a:t>
            </a:r>
            <a:r>
              <a:rPr lang="ru-RU" sz="2800" kern="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lang="ru-RU" sz="2800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внедрения</a:t>
            </a:r>
            <a:r>
              <a:rPr lang="ru-RU" sz="2800" kern="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lang="ru-RU" sz="2800" kern="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механизмов управления,  информационного</a:t>
            </a:r>
            <a:r>
              <a:rPr lang="ru-RU" sz="2800" kern="0" spc="-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обеспечения</a:t>
            </a:r>
            <a:r>
              <a:rPr lang="ru-RU" sz="2800" kern="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dirty="0">
                <a:solidFill>
                  <a:srgbClr val="001F5F"/>
                </a:solidFill>
                <a:latin typeface="Times New Roman"/>
                <a:cs typeface="Times New Roman"/>
              </a:rPr>
              <a:t>процессов</a:t>
            </a:r>
            <a:r>
              <a:rPr lang="ru-RU" sz="2800" kern="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функционирования</a:t>
            </a:r>
            <a:r>
              <a:rPr lang="ru-RU" sz="2800" kern="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Школы</a:t>
            </a:r>
            <a:endParaRPr lang="ru-RU" sz="2800" kern="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7945" marR="60325">
              <a:lnSpc>
                <a:spcPct val="106800"/>
              </a:lnSpc>
              <a:tabLst>
                <a:tab pos="0" algn="l"/>
                <a:tab pos="85725" algn="l"/>
                <a:tab pos="1595438" algn="l"/>
                <a:tab pos="2409825" algn="l"/>
                <a:tab pos="2843213" algn="l"/>
                <a:tab pos="3808413" algn="l"/>
                <a:tab pos="5089525" algn="l"/>
                <a:tab pos="6003925" algn="l"/>
                <a:tab pos="6259513" algn="l"/>
                <a:tab pos="6981825" algn="l"/>
              </a:tabLst>
            </a:pPr>
            <a:endParaRPr lang="ru-RU" sz="4000" dirty="0" smtClean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16612"/>
            <a:ext cx="3299582" cy="198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413987" cy="227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401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190" y="332656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Результаты 2022 года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228" y="1268760"/>
            <a:ext cx="63367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работы  коллектива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Понимание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принятие и разделение всем коллективом целей и задач работы. 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Моральная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материальная отдача от результатов труда. Правильная расстановка кадров. 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Грамотное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стимулирование работников. 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Ответственность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руководителя и коллектива в целом за порученное дело.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51" y="3978444"/>
            <a:ext cx="2321844" cy="174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7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092435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МЕХАНИЗМ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УПРАВЛЕНИЯ  </a:t>
            </a:r>
            <a:b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РЕАЛИЗАЦИЕЙ 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ПРОГРАММЫ РАЗВИТИЯ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256" y="2204864"/>
            <a:ext cx="8515224" cy="432048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Times New Roman"/>
              </a:rPr>
              <a:t>1. </a:t>
            </a:r>
            <a:r>
              <a:rPr lang="ru-RU" sz="4200" dirty="0">
                <a:latin typeface="Times New Roman"/>
                <a:ea typeface="Times New Roman"/>
              </a:rPr>
              <a:t>По каждому из направлений </a:t>
            </a:r>
            <a:r>
              <a:rPr lang="ru-RU" sz="4200" dirty="0" smtClean="0">
                <a:latin typeface="Times New Roman"/>
                <a:ea typeface="Times New Roman"/>
              </a:rPr>
              <a:t>созданы </a:t>
            </a:r>
            <a:r>
              <a:rPr lang="ru-RU" sz="4200" dirty="0">
                <a:latin typeface="Times New Roman"/>
                <a:ea typeface="Times New Roman"/>
              </a:rPr>
              <a:t>проблемные творческие группы, ответственные за его реализацию.</a:t>
            </a:r>
            <a:endParaRPr lang="ru-RU" sz="38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200" dirty="0">
                <a:latin typeface="Times New Roman"/>
                <a:ea typeface="Times New Roman"/>
              </a:rPr>
              <a:t>2. Функцию общей координации реализации Программы выполняет – Педагогический совет школы.</a:t>
            </a:r>
            <a:endParaRPr lang="ru-RU" sz="38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200" dirty="0">
                <a:latin typeface="Times New Roman"/>
                <a:ea typeface="Times New Roman"/>
              </a:rPr>
              <a:t>3. Мероприятия по реализации  Программы являются основой </a:t>
            </a:r>
            <a:r>
              <a:rPr lang="ru-RU" sz="4200" dirty="0" smtClean="0">
                <a:latin typeface="Times New Roman"/>
                <a:ea typeface="Times New Roman"/>
              </a:rPr>
              <a:t> годового </a:t>
            </a:r>
            <a:r>
              <a:rPr lang="ru-RU" sz="4200" dirty="0">
                <a:latin typeface="Times New Roman"/>
                <a:ea typeface="Times New Roman"/>
              </a:rPr>
              <a:t>плана работы школы.</a:t>
            </a:r>
            <a:endParaRPr lang="ru-RU" sz="38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200" dirty="0">
                <a:latin typeface="Times New Roman"/>
                <a:ea typeface="Times New Roman"/>
              </a:rPr>
              <a:t>4.</a:t>
            </a:r>
            <a:r>
              <a:rPr lang="ru-RU" sz="4200" b="1" dirty="0">
                <a:latin typeface="Times New Roman"/>
                <a:ea typeface="Times New Roman"/>
              </a:rPr>
              <a:t> </a:t>
            </a:r>
            <a:r>
              <a:rPr lang="ru-RU" sz="4200" dirty="0">
                <a:latin typeface="Times New Roman"/>
                <a:ea typeface="Times New Roman"/>
              </a:rPr>
              <a:t>Вопросы оценки хода выполнения Программы, принятия решений о завершении отдельных подпрограмм, внесения изменений в программу решает Педагогический совет </a:t>
            </a:r>
            <a:r>
              <a:rPr lang="ru-RU" sz="4200" dirty="0" smtClean="0">
                <a:latin typeface="Times New Roman"/>
                <a:ea typeface="Times New Roman"/>
              </a:rPr>
              <a:t>школы при участии Управляющего совета.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200" dirty="0" smtClean="0">
                <a:latin typeface="Times New Roman"/>
                <a:ea typeface="Times New Roman"/>
              </a:rPr>
              <a:t>5. Внешний и внутренний мониторинг реализации ПР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 Информация </a:t>
            </a:r>
            <a:r>
              <a:rPr lang="ru-RU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ходе реализации ПР </a:t>
            </a:r>
            <a:r>
              <a:rPr lang="ru-RU" sz="4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регулярно обновляется      на официальном сайте школы, события освещаются на   </a:t>
            </a:r>
            <a:r>
              <a:rPr lang="ru-RU" sz="4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медиаресурсе</a:t>
            </a:r>
            <a:r>
              <a:rPr lang="ru-RU" sz="4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6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>
              <a:lnSpc>
                <a:spcPct val="93000"/>
              </a:lnSpc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830" y="1759064"/>
            <a:ext cx="4688235" cy="170575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Стратегия развития школы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</a:rPr>
              <a:t>путь к созданию  единого образовательного пространства и единой воспитывающей  среды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3431654"/>
            <a:ext cx="8229600" cy="432048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4" y="4077072"/>
            <a:ext cx="892384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32" y="1556794"/>
            <a:ext cx="3798949" cy="21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8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60339"/>
            <a:ext cx="8229600" cy="4804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556792"/>
            <a:ext cx="8640960" cy="5171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Задачи Программы</a:t>
            </a:r>
          </a:p>
          <a:p>
            <a:pPr marR="58420" lvl="0" algn="just">
              <a:spcBef>
                <a:spcPts val="200"/>
              </a:spcBef>
              <a:buSzPts val="1200"/>
              <a:tabLst>
                <a:tab pos="275590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3. Создавать механизмы реализации профессионального стандарта педагога, включающие разработку и внедрение сетевых и дистанционных моделей повышения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квалификации,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инновационных форм работы, поддержку института наставничества;</a:t>
            </a:r>
          </a:p>
          <a:p>
            <a:pPr marR="62865" lvl="0" algn="just">
              <a:spcBef>
                <a:spcPts val="800"/>
              </a:spcBef>
              <a:buSzPts val="1200"/>
              <a:tabLst>
                <a:tab pos="25463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4. Стремиться к развитию инновационных процессов в школе, в том числе за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счет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мер морального и материального стимулирования педагогических работников</a:t>
            </a:r>
          </a:p>
          <a:p>
            <a:pPr marR="62865" lvl="0" algn="just">
              <a:spcBef>
                <a:spcPts val="800"/>
              </a:spcBef>
              <a:buSzPts val="1200"/>
              <a:tabLst>
                <a:tab pos="25463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5. Восстановить эффективность воспитательной системы школы, используя новые формы взаимодействия с участниками образовательных отношений, систему наставничества, школьные традиции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R="62865" lvl="0" algn="just">
              <a:spcBef>
                <a:spcPts val="800"/>
              </a:spcBef>
              <a:buSzPts val="1200"/>
              <a:tabLst>
                <a:tab pos="25463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6.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Внедрять новые механизмы управления, финансирования и ресурсного обеспечения Школы,  совершенствовать работу</a:t>
            </a:r>
            <a:r>
              <a:rPr lang="ru-RU" spc="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организационно-правовых форм, в том числе: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spcBef>
                <a:spcPts val="805"/>
              </a:spcBef>
              <a:buSzPts val="1200"/>
              <a:buFont typeface="Symbol"/>
              <a:buChar char=""/>
              <a:tabLst>
                <a:tab pos="250190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Управляющего Совета школы</a:t>
            </a:r>
            <a:r>
              <a:rPr lang="ru-RU" spc="-10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;</a:t>
            </a:r>
            <a:endParaRPr lang="ru-RU" sz="1600" dirty="0">
              <a:solidFill>
                <a:prstClr val="black"/>
              </a:solidFill>
              <a:latin typeface="Times New Roman"/>
              <a:ea typeface="Symbol"/>
              <a:cs typeface="Symbol"/>
            </a:endParaRPr>
          </a:p>
          <a:p>
            <a:pPr marL="342900" marR="59690" lvl="0" indent="-342900">
              <a:spcBef>
                <a:spcPts val="195"/>
              </a:spcBef>
              <a:buSzPts val="1200"/>
              <a:buFont typeface="Symbol"/>
              <a:buChar char=""/>
              <a:tabLst>
                <a:tab pos="250190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ученического</a:t>
            </a:r>
            <a:r>
              <a:rPr lang="ru-RU" spc="400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самоуправления;</a:t>
            </a:r>
            <a:endParaRPr lang="ru-RU" sz="1600" dirty="0">
              <a:solidFill>
                <a:prstClr val="black"/>
              </a:solidFill>
              <a:latin typeface="Times New Roman"/>
              <a:ea typeface="Symbol"/>
              <a:cs typeface="Symbol"/>
            </a:endParaRPr>
          </a:p>
          <a:p>
            <a:pPr marL="342900" marR="63500" lvl="0" indent="-342900">
              <a:spcBef>
                <a:spcPts val="15"/>
              </a:spcBef>
              <a:buSzPts val="1200"/>
              <a:buFont typeface="Symbol"/>
              <a:buChar char=""/>
              <a:tabLst>
                <a:tab pos="250190" algn="l"/>
                <a:tab pos="1676400" algn="l"/>
                <a:tab pos="3926205" algn="l"/>
              </a:tabLst>
            </a:pPr>
            <a:r>
              <a:rPr lang="ru-RU" spc="-10" dirty="0" smtClean="0">
                <a:solidFill>
                  <a:prstClr val="black"/>
                </a:solidFill>
                <a:latin typeface="Times New Roman"/>
                <a:ea typeface="Symbol"/>
                <a:cs typeface="Symbol"/>
              </a:rPr>
              <a:t>сетевого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взаимодействия</a:t>
            </a:r>
            <a:r>
              <a:rPr lang="ru-RU" spc="-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образовательных</a:t>
            </a:r>
            <a:r>
              <a:rPr lang="ru-RU" spc="-1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организаций</a:t>
            </a:r>
            <a:r>
              <a:rPr lang="ru-RU" spc="-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</a:t>
            </a:r>
            <a:r>
              <a:rPr lang="ru-RU" spc="-2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обмена</a:t>
            </a:r>
            <a:r>
              <a:rPr lang="ru-RU" spc="-2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pc="-10" dirty="0">
                <a:solidFill>
                  <a:prstClr val="black"/>
                </a:solidFill>
                <a:latin typeface="Times New Roman"/>
                <a:ea typeface="Times New Roman"/>
              </a:rPr>
              <a:t>опытом.</a:t>
            </a:r>
          </a:p>
          <a:p>
            <a:pPr marR="58420" lvl="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200"/>
              <a:tabLst>
                <a:tab pos="275590" algn="l"/>
              </a:tabLst>
            </a:pPr>
            <a:endParaRPr lang="ru-RU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22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-2428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60339"/>
            <a:ext cx="8229600" cy="4804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297" y="1696645"/>
            <a:ext cx="85689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074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Социально-педагогическая миссия школы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состоит в создании условий для социальной и образовательной успешности участников образовательной деятельности.</a:t>
            </a:r>
            <a:endParaRPr lang="ru-RU" sz="2400" dirty="0">
              <a:latin typeface="Times New Roman"/>
              <a:ea typeface="Times New Roman"/>
            </a:endParaRPr>
          </a:p>
          <a:p>
            <a:pPr marL="144145" lvl="0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72347"/>
            <a:ext cx="2137792" cy="142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209929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7"/>
          <a:stretch/>
        </p:blipFill>
        <p:spPr bwMode="auto">
          <a:xfrm>
            <a:off x="2627784" y="3933056"/>
            <a:ext cx="4176464" cy="232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8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" y="-9939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Модель выпускника- 2026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60339"/>
            <a:ext cx="8229600" cy="4804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2726" y="1596611"/>
            <a:ext cx="2401442" cy="3106671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611561" y="1596609"/>
            <a:ext cx="3168352" cy="688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41910" rIns="0" bIns="0" rtlCol="0">
            <a:spAutoFit/>
          </a:bodyPr>
          <a:lstStyle/>
          <a:p>
            <a:pPr marL="144145" marR="140335" indent="3175" algn="ctr">
              <a:spcBef>
                <a:spcPts val="330"/>
              </a:spcBef>
            </a:pPr>
            <a:r>
              <a:rPr lang="ru-RU" sz="1400" dirty="0">
                <a:latin typeface="Times New Roman"/>
                <a:ea typeface="Times New Roman"/>
              </a:rPr>
              <a:t>стремление к позитивной самореализации себя в современном мире;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232264" y="2525481"/>
            <a:ext cx="3259617" cy="1118896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41275" rIns="0" bIns="0" rtlCol="0">
            <a:spAutoFit/>
          </a:bodyPr>
          <a:lstStyle/>
          <a:p>
            <a:pPr lvl="0" algn="just">
              <a:spcAft>
                <a:spcPts val="0"/>
              </a:spcAft>
              <a:buSzPts val="1400"/>
              <a:tabLst>
                <a:tab pos="540385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способность самостоятельно добывать знания, способность эффективно работать и зарабатывать, способность полноценно жить и способность нравственно жить в обществе;</a:t>
            </a:r>
            <a:endParaRPr lang="ru-RU" sz="12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612354" y="3666851"/>
            <a:ext cx="3681972" cy="1765868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41910" rIns="0" bIns="0" rtlCol="0">
            <a:spAutoFit/>
          </a:bodyPr>
          <a:lstStyle/>
          <a:p>
            <a:pPr marL="102870" marR="97790" indent="-3175" algn="ctr">
              <a:spcBef>
                <a:spcPts val="330"/>
              </a:spcBef>
            </a:pPr>
            <a:r>
              <a:rPr lang="ru-RU" sz="1400" dirty="0">
                <a:latin typeface="Times New Roman"/>
                <a:ea typeface="Times New Roman"/>
              </a:rPr>
              <a:t>готовность в любой момент защищать свою Родину, обладать </a:t>
            </a:r>
            <a:r>
              <a:rPr lang="ru-RU" sz="1400" dirty="0" err="1">
                <a:latin typeface="Times New Roman"/>
                <a:ea typeface="Times New Roman"/>
              </a:rPr>
              <a:t>твердыми</a:t>
            </a:r>
            <a:r>
              <a:rPr lang="ru-RU" sz="1400" dirty="0">
                <a:latin typeface="Times New Roman"/>
                <a:ea typeface="Times New Roman"/>
              </a:rPr>
              <a:t> моральными и нравственными принципами, знать Конституцию Российской Федерации, общественно-политические достижения государства, чтить государственную символику и национальные святыни народов, его населяющих, 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32263" y="5516792"/>
            <a:ext cx="2899576" cy="904094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41910" rIns="0" bIns="0" rtlCol="0">
            <a:spAutoFit/>
          </a:bodyPr>
          <a:lstStyle/>
          <a:p>
            <a:pPr marL="167005" marR="159385" algn="ctr">
              <a:spcBef>
                <a:spcPts val="330"/>
              </a:spcBef>
            </a:pPr>
            <a:r>
              <a:rPr lang="ru-RU" sz="1400" dirty="0">
                <a:latin typeface="Times New Roman"/>
                <a:ea typeface="Times New Roman"/>
              </a:rPr>
              <a:t>ведя</a:t>
            </a:r>
            <a:r>
              <a:rPr lang="ru-RU" sz="1400" b="1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здоровый образ жизни, гражданин России может принести своей стране практическую пользу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5962399" y="1573969"/>
            <a:ext cx="3059003" cy="2412199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41910" rIns="0" bIns="0" rtlCol="0">
            <a:spAutoFit/>
          </a:bodyPr>
          <a:lstStyle/>
          <a:p>
            <a:pPr marL="179705" marR="170180" indent="-3175" algn="ctr">
              <a:spcBef>
                <a:spcPts val="330"/>
              </a:spcBef>
            </a:pPr>
            <a:r>
              <a:rPr lang="ru-RU" sz="1400" dirty="0">
                <a:latin typeface="Times New Roman"/>
                <a:ea typeface="Times New Roman"/>
              </a:rPr>
              <a:t>умение жить в условиях рынка и информационных технологий,</a:t>
            </a:r>
            <a:r>
              <a:rPr lang="ru-RU" sz="1400" b="1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знания компьютерной техники и иностранных языков, готовности к жизни в современном мире, ориентация в его проблемах, ценностях, нравственных нормах, ориентация в возможностях этой жизни для развития своих духовных запросов, ориентация в научном понимании мира; 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6156177" y="5299814"/>
            <a:ext cx="3044888" cy="1118896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41275" rIns="0" bIns="0" rtlCol="0">
            <a:spAutoFit/>
          </a:bodyPr>
          <a:lstStyle/>
          <a:p>
            <a:pPr marL="195580" marR="189230" algn="ctr">
              <a:spcBef>
                <a:spcPts val="325"/>
              </a:spcBef>
            </a:pP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осознающий</a:t>
            </a:r>
            <a:r>
              <a:rPr sz="14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себя</a:t>
            </a:r>
            <a:r>
              <a:rPr sz="1400" kern="0" spc="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личностью,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социально</a:t>
            </a:r>
            <a:r>
              <a:rPr sz="14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активный,</a:t>
            </a:r>
            <a:r>
              <a:rPr sz="14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уважающий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закон</a:t>
            </a:r>
            <a:r>
              <a:rPr sz="14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14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правопорядок,</a:t>
            </a:r>
            <a:r>
              <a:rPr sz="14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уважающий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ответственность</a:t>
            </a:r>
            <a:r>
              <a:rPr sz="14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перед</a:t>
            </a:r>
            <a:r>
              <a:rPr sz="1400" kern="0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обществом, государством,</a:t>
            </a:r>
            <a:r>
              <a:rPr sz="1400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человечеством;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3185206" y="5336297"/>
            <a:ext cx="2898962" cy="1265089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 marR="81280" algn="just">
              <a:lnSpc>
                <a:spcPct val="115100"/>
              </a:lnSpc>
              <a:spcBef>
                <a:spcPts val="204"/>
              </a:spcBef>
            </a:pP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уважающий</a:t>
            </a:r>
            <a:r>
              <a:rPr sz="1400" kern="0" spc="1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мнение</a:t>
            </a:r>
            <a:r>
              <a:rPr sz="1400" kern="0" spc="1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других</a:t>
            </a:r>
            <a:r>
              <a:rPr sz="1400"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людей,</a:t>
            </a:r>
            <a:r>
              <a:rPr sz="1400" kern="0" spc="1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умеющий</a:t>
            </a:r>
            <a:r>
              <a:rPr sz="1400" kern="0" spc="1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вести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конструктивный</a:t>
            </a:r>
            <a:r>
              <a:rPr sz="14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диалог,</a:t>
            </a:r>
            <a:r>
              <a:rPr sz="14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достигать</a:t>
            </a:r>
            <a:r>
              <a:rPr sz="14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взаимопонимания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14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успешно</a:t>
            </a:r>
            <a:r>
              <a:rPr sz="140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взаимодействовать;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5868145" y="4143832"/>
            <a:ext cx="3044888" cy="1118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0" tIns="41275" rIns="0" bIns="0" rtlCol="0">
            <a:spAutoFit/>
          </a:bodyPr>
          <a:lstStyle/>
          <a:p>
            <a:pPr marL="195580" marR="189230" algn="ctr">
              <a:spcBef>
                <a:spcPts val="325"/>
              </a:spcBef>
            </a:pPr>
            <a:r>
              <a:rPr lang="ru-RU" sz="1400" dirty="0">
                <a:latin typeface="Times New Roman"/>
                <a:ea typeface="Times New Roman"/>
              </a:rPr>
              <a:t>готовность </a:t>
            </a:r>
            <a:r>
              <a:rPr lang="ru-RU" sz="1400" dirty="0" smtClean="0">
                <a:latin typeface="Times New Roman"/>
                <a:ea typeface="Times New Roman"/>
              </a:rPr>
              <a:t>к </a:t>
            </a:r>
            <a:r>
              <a:rPr lang="ru-RU" sz="1400" dirty="0">
                <a:latin typeface="Times New Roman"/>
                <a:ea typeface="Times New Roman"/>
              </a:rPr>
              <a:t>достижению высокого уровня образованности на основе осознанного выбора программ общего и профессионального образования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68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" y="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86" y="357064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Модель педагога- 2026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60339"/>
            <a:ext cx="8229600" cy="4804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365871" y="1340771"/>
            <a:ext cx="3168352" cy="1334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41910" rIns="0" bIns="0" rtlCol="0">
            <a:spAutoFit/>
          </a:bodyPr>
          <a:lstStyle/>
          <a:p>
            <a:pPr marL="144145" marR="140335" indent="3175" algn="ctr">
              <a:spcBef>
                <a:spcPts val="330"/>
              </a:spcBef>
            </a:pPr>
            <a:r>
              <a:rPr lang="ru-RU" sz="1400" dirty="0">
                <a:latin typeface="Times New Roman"/>
                <a:ea typeface="Times New Roman"/>
              </a:rPr>
              <a:t>наличие высокого уровня общей, коммуникативной культуры, теоретических представлений и опыта организации сложной коммуникации, осуществляемой в режиме диалога; 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399011" y="2964544"/>
            <a:ext cx="3026667" cy="1334340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41275" rIns="0" bIns="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способность к освоению достижений теории и практики предметной области: к анализу и синтезу предметных знаний с точки зрения актуальности, достаточности, научности; </a:t>
            </a:r>
            <a:endParaRPr lang="ru-RU" sz="12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234596" y="4437114"/>
            <a:ext cx="3187609" cy="1334981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41910" rIns="0" bIns="0" rtlCol="0">
            <a:spAutoFit/>
          </a:bodyPr>
          <a:lstStyle/>
          <a:p>
            <a:pPr marL="102870" marR="97790" indent="-3175" algn="ctr">
              <a:spcBef>
                <a:spcPts val="330"/>
              </a:spcBef>
            </a:pPr>
            <a:r>
              <a:rPr lang="ru-RU" sz="1400" dirty="0">
                <a:latin typeface="Times New Roman"/>
                <a:ea typeface="Times New Roman"/>
              </a:rPr>
              <a:t>стремление к формированию и развитию личных креативных качеств, дающих возможность генерации уникальных педагогических идей и получения инновационных педагогических результатов; 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3014202" y="5209718"/>
            <a:ext cx="2899576" cy="1334981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41910" rIns="0" bIns="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освоение культуры получения, отбора, хранения, воспроизведения, отработки и интерпретации информации в условиях лавинообразного нарастания информационных потоков; </a:t>
            </a:r>
            <a:endParaRPr lang="ru-RU" sz="12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5868464" y="1484784"/>
            <a:ext cx="3059003" cy="68865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41910" rIns="0" bIns="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осознание метода педагогической деятельности как одной из высших профессиональных ценностей педагога. </a:t>
            </a:r>
            <a:endParaRPr lang="ru-RU" sz="12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5959189" y="4437113"/>
            <a:ext cx="3044888" cy="1549783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41275" rIns="0" bIns="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сформированность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теоретических представлений о системно-педагогическом мышлении, наличие опыта системного исследования педагогической деятельности в целом и собственной педагогической деятельности; </a:t>
            </a:r>
            <a:endParaRPr lang="ru-RU" sz="12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5759434" y="2410067"/>
            <a:ext cx="3277062" cy="1749837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26034" rIns="0" bIns="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наличие культуры педагогического менеджмента в широком смысле, то есть стремление к самоопределению в ситуации ценностного выбора и к принятию ответственности за конечный результат педагогического процесса, что определяет профессиональную успешность в условиях конкуренции; </a:t>
            </a:r>
            <a:endParaRPr lang="ru-RU" sz="12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Picture 2" descr="https://avatars.mds.yandex.net/get-zen_doc/1593343/pub_5df1fcf874f1bc00ada232b0_5df2007343fdc000af25fab6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31" y="1928057"/>
            <a:ext cx="2083195" cy="300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Модель школы- 2026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60339"/>
            <a:ext cx="8229600" cy="4804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224580" y="1363500"/>
            <a:ext cx="2763244" cy="1765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41910" rIns="0" bIns="0" rtlCol="0">
            <a:spAutoFit/>
          </a:bodyPr>
          <a:lstStyle/>
          <a:p>
            <a:pPr marL="144145" marR="140335" indent="3175" algn="ctr">
              <a:spcBef>
                <a:spcPts val="330"/>
              </a:spcBef>
            </a:pPr>
            <a:r>
              <a:rPr lang="ru-RU" sz="1400" dirty="0">
                <a:latin typeface="Times New Roman"/>
                <a:ea typeface="Times New Roman"/>
              </a:rPr>
              <a:t>школа предоставляет учащимся качественное образование, соответствующее требованиям федеральных государственных стандартов второго поколения, что подтверждается через независимые формы аттестации; 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224581" y="3418997"/>
            <a:ext cx="2760860" cy="1118896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41275" rIns="0" bIns="0" rtlCol="0">
            <a:spAutoFit/>
          </a:bodyPr>
          <a:lstStyle/>
          <a:p>
            <a:pPr marL="189230" marR="185420" indent="43180" algn="ctr">
              <a:spcBef>
                <a:spcPts val="325"/>
              </a:spcBef>
            </a:pPr>
            <a:r>
              <a:rPr lang="ru-RU" sz="1400" dirty="0">
                <a:latin typeface="Times New Roman"/>
                <a:ea typeface="Times New Roman"/>
              </a:rPr>
              <a:t>выпускники школы конкурентоспособны в системе высшего и среднего профессионального образования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6453293" y="4224129"/>
            <a:ext cx="2606743" cy="1119537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41910" rIns="0" bIns="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 школе действует воспитательная система культурно-нравственной ориентации, адекватная потребностям времени; </a:t>
            </a:r>
            <a:endParaRPr lang="ru-RU" sz="12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896657" y="5748391"/>
            <a:ext cx="3383420" cy="904094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41910" rIns="0" bIns="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деятельность школы не наносит ущерба здоровью учащихся, в ней они чувствуют себя безопасно и защищены от негативных влияний внешней среды; </a:t>
            </a:r>
            <a:endParaRPr lang="ru-RU" sz="12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6400198" y="1663936"/>
            <a:ext cx="2606403" cy="1119537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41910" rIns="0" bIns="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школа востребована потребителями и они удовлетворены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её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услугами, что обеспечивает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лидерство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на рынке образовательных услуг. </a:t>
            </a:r>
            <a:endParaRPr lang="ru-RU" sz="12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3235189" y="3876536"/>
            <a:ext cx="3044888" cy="1765227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41275" rIns="0" bIns="0" rtlCol="0">
            <a:spAutoFit/>
          </a:bodyPr>
          <a:lstStyle/>
          <a:p>
            <a:pPr marL="195580" marR="189230" algn="ctr">
              <a:spcBef>
                <a:spcPts val="325"/>
              </a:spcBef>
            </a:pPr>
            <a:r>
              <a:rPr lang="ru-RU" sz="1400" dirty="0">
                <a:latin typeface="Times New Roman"/>
                <a:ea typeface="Times New Roman"/>
              </a:rPr>
              <a:t>школа имеет эффективную систему управления, обеспечивающую не только </a:t>
            </a:r>
            <a:r>
              <a:rPr lang="ru-RU" sz="1400" dirty="0" err="1">
                <a:latin typeface="Times New Roman"/>
                <a:ea typeface="Times New Roman"/>
              </a:rPr>
              <a:t>ее</a:t>
            </a:r>
            <a:r>
              <a:rPr lang="ru-RU" sz="1400" dirty="0">
                <a:latin typeface="Times New Roman"/>
                <a:ea typeface="Times New Roman"/>
              </a:rPr>
              <a:t> успешное функционирование, но и развитие, используются механизмы государственно-общественного управления школой; 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6453292" y="5502222"/>
            <a:ext cx="2583204" cy="688650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41910" rIns="0" bIns="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педагоги школы применяют в своей практике современные технологии обучения; </a:t>
            </a:r>
            <a:endParaRPr lang="ru-RU" sz="12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287931" y="4731064"/>
            <a:ext cx="2660784" cy="1017329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 marR="81280" algn="just">
              <a:lnSpc>
                <a:spcPct val="115100"/>
              </a:lnSpc>
              <a:spcBef>
                <a:spcPts val="204"/>
              </a:spcBef>
            </a:pPr>
            <a:r>
              <a:rPr lang="ru-RU" sz="1400" dirty="0">
                <a:latin typeface="Times New Roman"/>
                <a:ea typeface="Times New Roman"/>
              </a:rPr>
              <a:t>в школе работает высокопрофессиональный творческий педагогический коллектив; 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6429754" y="2869553"/>
            <a:ext cx="2608603" cy="1334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0" tIns="41275" rIns="0" bIns="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школа имеет современную материально-техническую базу и пространственно-предметную среду, обладает необходимым количеством ресурсов для реализации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ее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планов; </a:t>
            </a:r>
            <a:endParaRPr lang="ru-RU" sz="12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http://kislovodskiy.ru/assets/images_cache/730629bfcb18d4d40bb6f1c24e5d3ee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r="8986" b="15182"/>
          <a:stretch/>
        </p:blipFill>
        <p:spPr bwMode="auto">
          <a:xfrm>
            <a:off x="3130648" y="1891173"/>
            <a:ext cx="3028951" cy="176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-1756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Направления (проекты Программы)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78122"/>
            <a:ext cx="7355160" cy="4187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8" y="1556792"/>
            <a:ext cx="8424936" cy="153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12700" lvl="0" algn="ctr">
              <a:spcBef>
                <a:spcPts val="100"/>
              </a:spcBef>
            </a:pPr>
            <a:r>
              <a:rPr lang="ru-RU" sz="2800" b="1" i="1" kern="0" dirty="0">
                <a:solidFill>
                  <a:schemeClr val="tx2"/>
                </a:solidFill>
                <a:latin typeface="Times New Roman"/>
                <a:cs typeface="Times New Roman"/>
              </a:rPr>
              <a:t>В</a:t>
            </a:r>
            <a:r>
              <a:rPr lang="ru-RU" sz="2800" b="1" i="1" kern="0" spc="-4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kern="0" dirty="0">
                <a:solidFill>
                  <a:schemeClr val="tx2"/>
                </a:solidFill>
                <a:latin typeface="Times New Roman"/>
                <a:cs typeface="Times New Roman"/>
              </a:rPr>
              <a:t>основу</a:t>
            </a:r>
            <a:r>
              <a:rPr lang="ru-RU" sz="2800" b="1" i="1" kern="0" spc="-3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kern="0" spc="-10" dirty="0">
                <a:solidFill>
                  <a:schemeClr val="tx2"/>
                </a:solidFill>
                <a:latin typeface="Times New Roman"/>
                <a:cs typeface="Times New Roman"/>
              </a:rPr>
              <a:t>положены</a:t>
            </a:r>
            <a:r>
              <a:rPr lang="ru-RU" sz="2800" b="1" i="1" kern="0" spc="-3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kern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содержательные ориентиры  </a:t>
            </a:r>
          </a:p>
          <a:p>
            <a:pPr marL="12700" lvl="0" algn="ctr">
              <a:spcBef>
                <a:spcPts val="100"/>
              </a:spcBef>
            </a:pPr>
            <a:r>
              <a:rPr lang="ru-RU" sz="2800" b="1" i="1" kern="0" spc="-10" dirty="0" smtClean="0">
                <a:solidFill>
                  <a:schemeClr val="tx2"/>
                </a:solidFill>
                <a:latin typeface="Times New Roman"/>
                <a:cs typeface="Times New Roman"/>
              </a:rPr>
              <a:t>нацпроекта </a:t>
            </a:r>
            <a:r>
              <a:rPr lang="ru-RU" sz="2800" b="1" i="1" kern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«Образование»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8"/>
            <a:ext cx="8136904" cy="2353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MORBY+TimesNewRomanPSMT"/>
                <a:ea typeface="MORBY+TimesNewRomanPSMT"/>
              </a:rPr>
              <a:t>«Образование 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со знаком  качества</a:t>
            </a:r>
            <a:r>
              <a:rPr lang="ru-RU" sz="2800" b="1" dirty="0" smtClean="0">
                <a:solidFill>
                  <a:srgbClr val="C00000"/>
                </a:solidFill>
                <a:latin typeface="MORBY+TimesNewRomanPSMT"/>
                <a:ea typeface="MORBY+TimesNewRomanPSMT"/>
              </a:rPr>
              <a:t>»</a:t>
            </a:r>
            <a:endParaRPr lang="ru-RU" sz="2800" b="1" dirty="0" smtClean="0">
              <a:solidFill>
                <a:srgbClr val="C00000"/>
              </a:solidFill>
              <a:latin typeface="MORBY+TimesNewRomanPSMT"/>
              <a:ea typeface="Times New Roman"/>
            </a:endParaRPr>
          </a:p>
          <a:p>
            <a:pPr marL="0" lvl="1" algn="ctr">
              <a:lnSpc>
                <a:spcPct val="93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0193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MORBY+TimesNewRomanPSMT"/>
                <a:ea typeface="Times New Roman"/>
              </a:rPr>
              <a:t>  «Современная образовательная  среда»</a:t>
            </a:r>
            <a:endParaRPr lang="ru-RU" sz="28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478790" indent="-457200">
              <a:lnSpc>
                <a:spcPct val="93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1590" algn="l"/>
              </a:tabLst>
            </a:pPr>
            <a:r>
              <a:rPr lang="ru-RU" sz="2800" b="1" spc="5" dirty="0" smtClean="0">
                <a:solidFill>
                  <a:srgbClr val="C00000"/>
                </a:solidFill>
                <a:latin typeface="MORBY+TimesNewRomanPSMT"/>
                <a:ea typeface="MORBY+TimesNewRomanPSMT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«Но</a:t>
            </a:r>
            <a:r>
              <a:rPr lang="ru-RU" sz="2800" b="1" spc="-5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в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ые  воз</a:t>
            </a:r>
            <a:r>
              <a:rPr lang="ru-RU" sz="2800" b="1" spc="-5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м</a:t>
            </a:r>
            <a:r>
              <a:rPr lang="ru-RU" sz="2800" b="1" spc="5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о</a:t>
            </a:r>
            <a:r>
              <a:rPr lang="ru-RU" sz="2800" b="1" spc="-10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ж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но</a:t>
            </a:r>
            <a:r>
              <a:rPr lang="ru-RU" sz="2800" b="1" spc="-5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с</a:t>
            </a:r>
            <a:r>
              <a:rPr lang="ru-RU" sz="2800" b="1" spc="10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т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и </a:t>
            </a:r>
            <a:r>
              <a:rPr lang="ru-RU" sz="2800" b="1" spc="5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д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ля к</a:t>
            </a:r>
            <a:r>
              <a:rPr lang="ru-RU" sz="2800" b="1" spc="15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а</a:t>
            </a:r>
            <a:r>
              <a:rPr lang="ru-RU" sz="2800" b="1" spc="-15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ж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дог</a:t>
            </a:r>
            <a:r>
              <a:rPr lang="ru-RU" sz="2800" b="1" spc="5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о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»</a:t>
            </a: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478790" indent="-457200">
              <a:lnSpc>
                <a:spcPct val="93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159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MORBY+TimesNewRomanPSMT"/>
                <a:ea typeface="MORBY+TimesNewRomanPSMT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MORBY+TimesNewRomanPSMT"/>
                <a:ea typeface="MORBY+TimesNewRomanPSMT"/>
              </a:rPr>
              <a:t>Учитель  современной школы»</a:t>
            </a: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478790" indent="-457200">
              <a:lnSpc>
                <a:spcPct val="93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159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MORBY+TimesNewRomanPSMT"/>
                <a:ea typeface="MORBY+TimesNewRomanPSMT"/>
              </a:rPr>
              <a:t>«Эффективный менеджмент»</a:t>
            </a: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35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paper-template-powerpoint-66458208-power2bpoint2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7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Направление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«Образование  со знаком  качества»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8" y="3284984"/>
            <a:ext cx="8136904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lvl="0" indent="-457200">
              <a:lnSpc>
                <a:spcPct val="93000"/>
              </a:lnSpc>
              <a:buFont typeface="Wingdings" pitchFamily="2" charset="2"/>
              <a:buChar char="Ø"/>
              <a:tabLst>
                <a:tab pos="2159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1590">
              <a:lnSpc>
                <a:spcPct val="93000"/>
              </a:lnSpc>
              <a:spcAft>
                <a:spcPts val="0"/>
              </a:spcAft>
              <a:tabLst>
                <a:tab pos="21590" algn="l"/>
              </a:tabLst>
            </a:pPr>
            <a:r>
              <a:rPr lang="ru-RU" dirty="0">
                <a:solidFill>
                  <a:srgbClr val="000000"/>
                </a:solidFill>
                <a:latin typeface="MORBY+TimesNewRomanPSMT"/>
                <a:ea typeface="MORBY+TimesNewRomanPSMT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4" y="1737491"/>
            <a:ext cx="6768750" cy="474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Целевые ориентиры: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повышение качества образования через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совершенствование учебного процесса,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обновление его содержания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использования новых методов и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инновационных технологий обучения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воспитания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функциональной грамотности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chool11\Desktop\фото (1)\фото\xClMYTkx2K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90" y="4509120"/>
            <a:ext cx="2243613" cy="18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chool11\Desktop\фото (1)\фото\RQMsluWOzw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1" t="16000" r="4309" b="-3953"/>
          <a:stretch/>
        </p:blipFill>
        <p:spPr bwMode="auto">
          <a:xfrm>
            <a:off x="6770290" y="2132856"/>
            <a:ext cx="2232248" cy="17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1345</Words>
  <Application>Microsoft Office PowerPoint</Application>
  <PresentationFormat>Экран (4:3)</PresentationFormat>
  <Paragraphs>214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Цель Программы на 2022-2026 годы </vt:lpstr>
      <vt:lpstr>Презентация PowerPoint</vt:lpstr>
      <vt:lpstr>Презентация PowerPoint</vt:lpstr>
      <vt:lpstr>Модель выпускника- 2026</vt:lpstr>
      <vt:lpstr>Модель педагога- 2026</vt:lpstr>
      <vt:lpstr>Модель школы- 2026</vt:lpstr>
      <vt:lpstr>Направления (проекты Программы)</vt:lpstr>
      <vt:lpstr>Направление  «Образование  со знаком  качества»</vt:lpstr>
      <vt:lpstr>Результаты 2022 года</vt:lpstr>
      <vt:lpstr>Результаты 2022 года</vt:lpstr>
      <vt:lpstr>Направление  «Современная образовательная среда»</vt:lpstr>
      <vt:lpstr>Результаты 2022 года</vt:lpstr>
      <vt:lpstr>Направление  «Новые  возможности для каждого» </vt:lpstr>
      <vt:lpstr>Результаты 2022 года</vt:lpstr>
      <vt:lpstr>Результаты 2022 года</vt:lpstr>
      <vt:lpstr>Результаты 2022 года</vt:lpstr>
      <vt:lpstr>Направление  «Учитель современной школы» </vt:lpstr>
      <vt:lpstr>Результаты 2022 года</vt:lpstr>
      <vt:lpstr>Результаты 2022 года</vt:lpstr>
      <vt:lpstr>Результаты 2022 года</vt:lpstr>
      <vt:lpstr>Направление  «Эффективный менеджмент» </vt:lpstr>
      <vt:lpstr>Презентация PowerPoint</vt:lpstr>
      <vt:lpstr>Результаты 2022 года</vt:lpstr>
      <vt:lpstr>МЕХАНИЗМ   УПРАВЛЕНИЯ   РЕАЛИЗАЦИЕЙ  ПРОГРАММЫ РАЗВИТИЯ </vt:lpstr>
      <vt:lpstr>Стратегия развития школы - путь к созданию  единого образовательного пространства и единой воспитывающей  среды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school11</cp:lastModifiedBy>
  <cp:revision>116</cp:revision>
  <dcterms:created xsi:type="dcterms:W3CDTF">2020-08-29T16:11:17Z</dcterms:created>
  <dcterms:modified xsi:type="dcterms:W3CDTF">2023-05-10T12:38:43Z</dcterms:modified>
</cp:coreProperties>
</file>